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57" r:id="rId5"/>
    <p:sldId id="258" r:id="rId6"/>
    <p:sldId id="259" r:id="rId7"/>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6" autoAdjust="0"/>
    <p:restoredTop sz="94660"/>
  </p:normalViewPr>
  <p:slideViewPr>
    <p:cSldViewPr snapToGrid="0">
      <p:cViewPr varScale="1">
        <p:scale>
          <a:sx n="73" d="100"/>
          <a:sy n="73" d="100"/>
        </p:scale>
        <p:origin x="58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fld id="{DB14C2B4-6F40-4E35-8C3A-D10ECA92D8C7}" type="datetimeFigureOut">
              <a:rPr lang="es-MX" smtClean="0"/>
              <a:t>15/02/2020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12DAB02-F861-4B36-8710-4841FEABD304}" type="slidenum">
              <a:rPr lang="es-MX" smtClean="0"/>
              <a:t>‹Nº›</a:t>
            </a:fld>
            <a:endParaRPr lang="es-MX"/>
          </a:p>
        </p:txBody>
      </p:sp>
    </p:spTree>
    <p:extLst>
      <p:ext uri="{BB962C8B-B14F-4D97-AF65-F5344CB8AC3E}">
        <p14:creationId xmlns:p14="http://schemas.microsoft.com/office/powerpoint/2010/main" val="1647364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DB14C2B4-6F40-4E35-8C3A-D10ECA92D8C7}" type="datetimeFigureOut">
              <a:rPr lang="es-MX" smtClean="0"/>
              <a:t>15/02/2020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12DAB02-F861-4B36-8710-4841FEABD304}" type="slidenum">
              <a:rPr lang="es-MX" smtClean="0"/>
              <a:t>‹Nº›</a:t>
            </a:fld>
            <a:endParaRPr lang="es-MX"/>
          </a:p>
        </p:txBody>
      </p:sp>
    </p:spTree>
    <p:extLst>
      <p:ext uri="{BB962C8B-B14F-4D97-AF65-F5344CB8AC3E}">
        <p14:creationId xmlns:p14="http://schemas.microsoft.com/office/powerpoint/2010/main" val="3183465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DB14C2B4-6F40-4E35-8C3A-D10ECA92D8C7}" type="datetimeFigureOut">
              <a:rPr lang="es-MX" smtClean="0"/>
              <a:t>15/02/2020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12DAB02-F861-4B36-8710-4841FEABD304}" type="slidenum">
              <a:rPr lang="es-MX" smtClean="0"/>
              <a:t>‹Nº›</a:t>
            </a:fld>
            <a:endParaRPr lang="es-MX"/>
          </a:p>
        </p:txBody>
      </p:sp>
    </p:spTree>
    <p:extLst>
      <p:ext uri="{BB962C8B-B14F-4D97-AF65-F5344CB8AC3E}">
        <p14:creationId xmlns:p14="http://schemas.microsoft.com/office/powerpoint/2010/main" val="1136557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DB14C2B4-6F40-4E35-8C3A-D10ECA92D8C7}" type="datetimeFigureOut">
              <a:rPr lang="es-MX" smtClean="0"/>
              <a:t>15/02/2020</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812DAB02-F861-4B36-8710-4841FEABD304}" type="slidenum">
              <a:rPr lang="es-MX" smtClean="0"/>
              <a:t>‹Nº›</a:t>
            </a:fld>
            <a:endParaRPr lang="es-MX"/>
          </a:p>
        </p:txBody>
      </p:sp>
    </p:spTree>
    <p:extLst>
      <p:ext uri="{BB962C8B-B14F-4D97-AF65-F5344CB8AC3E}">
        <p14:creationId xmlns:p14="http://schemas.microsoft.com/office/powerpoint/2010/main" val="3476588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DB14C2B4-6F40-4E35-8C3A-D10ECA92D8C7}" type="datetimeFigureOut">
              <a:rPr lang="es-MX" smtClean="0"/>
              <a:t>15/02/2020</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812DAB02-F861-4B36-8710-4841FEABD304}" type="slidenum">
              <a:rPr lang="es-MX" smtClean="0"/>
              <a:t>‹Nº›</a:t>
            </a:fld>
            <a:endParaRPr lang="es-MX"/>
          </a:p>
        </p:txBody>
      </p:sp>
    </p:spTree>
    <p:extLst>
      <p:ext uri="{BB962C8B-B14F-4D97-AF65-F5344CB8AC3E}">
        <p14:creationId xmlns:p14="http://schemas.microsoft.com/office/powerpoint/2010/main" val="1823392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DB14C2B4-6F40-4E35-8C3A-D10ECA92D8C7}" type="datetimeFigureOut">
              <a:rPr lang="es-MX" smtClean="0"/>
              <a:t>15/02/2020</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812DAB02-F861-4B36-8710-4841FEABD304}" type="slidenum">
              <a:rPr lang="es-MX" smtClean="0"/>
              <a:t>‹Nº›</a:t>
            </a:fld>
            <a:endParaRPr lang="es-MX"/>
          </a:p>
        </p:txBody>
      </p:sp>
    </p:spTree>
    <p:extLst>
      <p:ext uri="{BB962C8B-B14F-4D97-AF65-F5344CB8AC3E}">
        <p14:creationId xmlns:p14="http://schemas.microsoft.com/office/powerpoint/2010/main" val="890539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B14C2B4-6F40-4E35-8C3A-D10ECA92D8C7}" type="datetimeFigureOut">
              <a:rPr lang="es-MX" smtClean="0"/>
              <a:t>15/02/2020</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812DAB02-F861-4B36-8710-4841FEABD304}" type="slidenum">
              <a:rPr lang="es-MX" smtClean="0"/>
              <a:t>‹Nº›</a:t>
            </a:fld>
            <a:endParaRPr lang="es-MX"/>
          </a:p>
        </p:txBody>
      </p:sp>
    </p:spTree>
    <p:extLst>
      <p:ext uri="{BB962C8B-B14F-4D97-AF65-F5344CB8AC3E}">
        <p14:creationId xmlns:p14="http://schemas.microsoft.com/office/powerpoint/2010/main" val="762950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DB14C2B4-6F40-4E35-8C3A-D10ECA92D8C7}" type="datetimeFigureOut">
              <a:rPr lang="es-MX" smtClean="0"/>
              <a:t>15/02/2020</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812DAB02-F861-4B36-8710-4841FEABD304}" type="slidenum">
              <a:rPr lang="es-MX" smtClean="0"/>
              <a:t>‹Nº›</a:t>
            </a:fld>
            <a:endParaRPr lang="es-MX"/>
          </a:p>
        </p:txBody>
      </p:sp>
    </p:spTree>
    <p:extLst>
      <p:ext uri="{BB962C8B-B14F-4D97-AF65-F5344CB8AC3E}">
        <p14:creationId xmlns:p14="http://schemas.microsoft.com/office/powerpoint/2010/main" val="2402484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DB14C2B4-6F40-4E35-8C3A-D10ECA92D8C7}" type="datetimeFigureOut">
              <a:rPr lang="es-MX" smtClean="0"/>
              <a:t>15/02/2020</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812DAB02-F861-4B36-8710-4841FEABD304}" type="slidenum">
              <a:rPr lang="es-MX" smtClean="0"/>
              <a:t>‹Nº›</a:t>
            </a:fld>
            <a:endParaRPr lang="es-MX"/>
          </a:p>
        </p:txBody>
      </p:sp>
    </p:spTree>
    <p:extLst>
      <p:ext uri="{BB962C8B-B14F-4D97-AF65-F5344CB8AC3E}">
        <p14:creationId xmlns:p14="http://schemas.microsoft.com/office/powerpoint/2010/main" val="900557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DB14C2B4-6F40-4E35-8C3A-D10ECA92D8C7}" type="datetimeFigureOut">
              <a:rPr lang="es-MX" smtClean="0"/>
              <a:t>15/02/2020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12DAB02-F861-4B36-8710-4841FEABD304}" type="slidenum">
              <a:rPr lang="es-MX" smtClean="0"/>
              <a:t>‹Nº›</a:t>
            </a:fld>
            <a:endParaRPr lang="es-MX"/>
          </a:p>
        </p:txBody>
      </p:sp>
    </p:spTree>
    <p:extLst>
      <p:ext uri="{BB962C8B-B14F-4D97-AF65-F5344CB8AC3E}">
        <p14:creationId xmlns:p14="http://schemas.microsoft.com/office/powerpoint/2010/main" val="2413060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DB14C2B4-6F40-4E35-8C3A-D10ECA92D8C7}" type="datetimeFigureOut">
              <a:rPr lang="es-MX" smtClean="0"/>
              <a:t>15/02/2020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12DAB02-F861-4B36-8710-4841FEABD304}" type="slidenum">
              <a:rPr lang="es-MX" smtClean="0"/>
              <a:t>‹Nº›</a:t>
            </a:fld>
            <a:endParaRPr lang="es-MX"/>
          </a:p>
        </p:txBody>
      </p:sp>
    </p:spTree>
    <p:extLst>
      <p:ext uri="{BB962C8B-B14F-4D97-AF65-F5344CB8AC3E}">
        <p14:creationId xmlns:p14="http://schemas.microsoft.com/office/powerpoint/2010/main" val="312092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14C2B4-6F40-4E35-8C3A-D10ECA92D8C7}" type="datetimeFigureOut">
              <a:rPr lang="es-MX" smtClean="0"/>
              <a:t>15/02/2020</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2DAB02-F861-4B36-8710-4841FEABD304}" type="slidenum">
              <a:rPr lang="es-MX" smtClean="0"/>
              <a:t>‹Nº›</a:t>
            </a:fld>
            <a:endParaRPr lang="es-MX"/>
          </a:p>
        </p:txBody>
      </p:sp>
    </p:spTree>
    <p:extLst>
      <p:ext uri="{BB962C8B-B14F-4D97-AF65-F5344CB8AC3E}">
        <p14:creationId xmlns:p14="http://schemas.microsoft.com/office/powerpoint/2010/main" val="4251658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expresionmusical612.files.wordpress.com/2015/09/pc3bablico-mc3basica-clc3a1sica.jpeg"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results?search_query=cathedrals+of+mourning+part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6126" y="0"/>
            <a:ext cx="7197635" cy="954107"/>
          </a:xfrm>
          <a:prstGeom prst="rect">
            <a:avLst/>
          </a:prstGeom>
        </p:spPr>
        <p:txBody>
          <a:bodyPr wrap="square">
            <a:spAutoFit/>
          </a:bodyPr>
          <a:lstStyle/>
          <a:p>
            <a:r>
              <a:rPr lang="es-MX" sz="1400" b="0" i="0" dirty="0" smtClean="0">
                <a:solidFill>
                  <a:srgbClr val="333333"/>
                </a:solidFill>
                <a:effectLst/>
                <a:latin typeface="Arial" panose="020B0604020202020204" pitchFamily="34" charset="0"/>
                <a:cs typeface="Arial" panose="020B0604020202020204" pitchFamily="34" charset="0"/>
              </a:rPr>
              <a:t>Cuando se reúnen varias voces surgen dos maneras de ver la música: verticalmente y horizontalmente. Si tienes una sola línea melódica puedes entender la música horizontalmente, pero cuando hay varias voces surge una dimensión nueva, algo que llamamos </a:t>
            </a:r>
            <a:r>
              <a:rPr lang="es-MX" sz="1400" b="1" i="0" dirty="0" smtClean="0">
                <a:solidFill>
                  <a:srgbClr val="333333"/>
                </a:solidFill>
                <a:effectLst/>
                <a:latin typeface="Arial" panose="020B0604020202020204" pitchFamily="34" charset="0"/>
                <a:cs typeface="Arial" panose="020B0604020202020204" pitchFamily="34" charset="0"/>
              </a:rPr>
              <a:t>armonía</a:t>
            </a:r>
            <a:r>
              <a:rPr lang="es-MX" sz="1400" b="0" i="0" dirty="0" smtClean="0">
                <a:solidFill>
                  <a:srgbClr val="333333"/>
                </a:solidFill>
                <a:effectLst/>
                <a:latin typeface="Arial" panose="020B0604020202020204" pitchFamily="34" charset="0"/>
                <a:cs typeface="Arial" panose="020B0604020202020204" pitchFamily="34" charset="0"/>
              </a:rPr>
              <a:t>.</a:t>
            </a:r>
            <a:endParaRPr lang="es-MX" sz="1400" dirty="0">
              <a:latin typeface="Arial" panose="020B0604020202020204" pitchFamily="34" charset="0"/>
              <a:cs typeface="Arial" panose="020B0604020202020204" pitchFamily="34" charset="0"/>
            </a:endParaRPr>
          </a:p>
        </p:txBody>
      </p:sp>
      <p:sp>
        <p:nvSpPr>
          <p:cNvPr id="7" name="Rectángulo 6"/>
          <p:cNvSpPr/>
          <p:nvPr/>
        </p:nvSpPr>
        <p:spPr>
          <a:xfrm>
            <a:off x="7254292" y="323164"/>
            <a:ext cx="931665" cy="307777"/>
          </a:xfrm>
          <a:prstGeom prst="rect">
            <a:avLst/>
          </a:prstGeom>
        </p:spPr>
        <p:txBody>
          <a:bodyPr wrap="none">
            <a:spAutoFit/>
          </a:bodyPr>
          <a:lstStyle/>
          <a:p>
            <a:r>
              <a:rPr lang="es-MX" sz="1400" b="1" i="0" dirty="0" smtClean="0">
                <a:solidFill>
                  <a:srgbClr val="333333"/>
                </a:solidFill>
                <a:effectLst/>
                <a:latin typeface="Arial" panose="020B0604020202020204" pitchFamily="34" charset="0"/>
                <a:cs typeface="Arial" panose="020B0604020202020204" pitchFamily="34" charset="0"/>
              </a:rPr>
              <a:t>armonía</a:t>
            </a:r>
            <a:r>
              <a:rPr lang="es-MX" sz="1400" b="0" i="0" dirty="0" smtClean="0">
                <a:solidFill>
                  <a:srgbClr val="333333"/>
                </a:solidFill>
                <a:effectLst/>
                <a:latin typeface="Arial" panose="020B0604020202020204" pitchFamily="34" charset="0"/>
                <a:cs typeface="Arial" panose="020B0604020202020204" pitchFamily="34" charset="0"/>
              </a:rPr>
              <a:t>.</a:t>
            </a:r>
            <a:endParaRPr lang="es-MX" sz="1400" dirty="0">
              <a:latin typeface="Arial" panose="020B0604020202020204" pitchFamily="34" charset="0"/>
              <a:cs typeface="Arial" panose="020B0604020202020204" pitchFamily="34" charset="0"/>
            </a:endParaRPr>
          </a:p>
        </p:txBody>
      </p:sp>
      <p:sp>
        <p:nvSpPr>
          <p:cNvPr id="8" name="Rectángulo 7"/>
          <p:cNvSpPr/>
          <p:nvPr/>
        </p:nvSpPr>
        <p:spPr>
          <a:xfrm>
            <a:off x="13063" y="936298"/>
            <a:ext cx="7158446" cy="1169551"/>
          </a:xfrm>
          <a:prstGeom prst="rect">
            <a:avLst/>
          </a:prstGeom>
        </p:spPr>
        <p:txBody>
          <a:bodyPr wrap="square">
            <a:spAutoFit/>
          </a:bodyPr>
          <a:lstStyle/>
          <a:p>
            <a:r>
              <a:rPr lang="es-MX" sz="1400" b="0" i="0" dirty="0" smtClean="0">
                <a:solidFill>
                  <a:srgbClr val="333333"/>
                </a:solidFill>
                <a:effectLst/>
                <a:latin typeface="Arial" panose="020B0604020202020204" pitchFamily="34" charset="0"/>
                <a:cs typeface="Arial" panose="020B0604020202020204" pitchFamily="34" charset="0"/>
              </a:rPr>
              <a:t>Cuando alguien dice que una canción está en </a:t>
            </a:r>
            <a:r>
              <a:rPr lang="es-MX" sz="1400" b="1" i="0" dirty="0" smtClean="0">
                <a:solidFill>
                  <a:srgbClr val="333333"/>
                </a:solidFill>
                <a:effectLst/>
                <a:latin typeface="Arial" panose="020B0604020202020204" pitchFamily="34" charset="0"/>
                <a:cs typeface="Arial" panose="020B0604020202020204" pitchFamily="34" charset="0"/>
              </a:rPr>
              <a:t>do</a:t>
            </a:r>
            <a:r>
              <a:rPr lang="es-MX" sz="1400" b="0" i="0" dirty="0" smtClean="0">
                <a:solidFill>
                  <a:srgbClr val="333333"/>
                </a:solidFill>
                <a:effectLst/>
                <a:latin typeface="Arial" panose="020B0604020202020204" pitchFamily="34" charset="0"/>
                <a:cs typeface="Arial" panose="020B0604020202020204" pitchFamily="34" charset="0"/>
              </a:rPr>
              <a:t>, quiere indicar que esa es su </a:t>
            </a:r>
            <a:r>
              <a:rPr lang="es-MX" sz="1400" b="1" i="0" dirty="0" smtClean="0">
                <a:solidFill>
                  <a:srgbClr val="333333"/>
                </a:solidFill>
                <a:effectLst/>
                <a:latin typeface="Arial" panose="020B0604020202020204" pitchFamily="34" charset="0"/>
                <a:cs typeface="Arial" panose="020B0604020202020204" pitchFamily="34" charset="0"/>
              </a:rPr>
              <a:t>tonalidad</a:t>
            </a:r>
            <a:r>
              <a:rPr lang="es-MX" sz="1400" b="0" i="0" dirty="0" smtClean="0">
                <a:solidFill>
                  <a:srgbClr val="333333"/>
                </a:solidFill>
                <a:effectLst/>
                <a:latin typeface="Arial" panose="020B0604020202020204" pitchFamily="34" charset="0"/>
                <a:cs typeface="Arial" panose="020B0604020202020204" pitchFamily="34" charset="0"/>
              </a:rPr>
              <a:t>, y todos los acordes de esa canción van a girar alrededor del centro tonal de </a:t>
            </a:r>
            <a:r>
              <a:rPr lang="es-MX" sz="1400" b="1" i="0" dirty="0" smtClean="0">
                <a:solidFill>
                  <a:srgbClr val="333333"/>
                </a:solidFill>
                <a:effectLst/>
                <a:latin typeface="Arial" panose="020B0604020202020204" pitchFamily="34" charset="0"/>
                <a:cs typeface="Arial" panose="020B0604020202020204" pitchFamily="34" charset="0"/>
              </a:rPr>
              <a:t>do</a:t>
            </a:r>
            <a:r>
              <a:rPr lang="es-MX" sz="1400" b="0" i="0" dirty="0" smtClean="0">
                <a:solidFill>
                  <a:srgbClr val="333333"/>
                </a:solidFill>
                <a:effectLst/>
                <a:latin typeface="Arial" panose="020B0604020202020204" pitchFamily="34" charset="0"/>
                <a:cs typeface="Arial" panose="020B0604020202020204" pitchFamily="34" charset="0"/>
              </a:rPr>
              <a:t>. En la armonía tonal, normalmente los acordes tienen tres o cuatro notas o voces. ¿Sabes por qué?, porque una vez más todo está conectado, cada nota representa una de las voces humanas.</a:t>
            </a:r>
          </a:p>
        </p:txBody>
      </p:sp>
      <p:sp>
        <p:nvSpPr>
          <p:cNvPr id="9" name="Rectángulo 8"/>
          <p:cNvSpPr/>
          <p:nvPr/>
        </p:nvSpPr>
        <p:spPr>
          <a:xfrm>
            <a:off x="7158446" y="1291485"/>
            <a:ext cx="978153" cy="307777"/>
          </a:xfrm>
          <a:prstGeom prst="rect">
            <a:avLst/>
          </a:prstGeom>
        </p:spPr>
        <p:txBody>
          <a:bodyPr wrap="none">
            <a:spAutoFit/>
          </a:bodyPr>
          <a:lstStyle/>
          <a:p>
            <a:r>
              <a:rPr lang="es-MX" sz="1400" b="1" i="0" dirty="0" smtClean="0">
                <a:solidFill>
                  <a:srgbClr val="333333"/>
                </a:solidFill>
                <a:effectLst/>
                <a:latin typeface="Arial" panose="020B0604020202020204" pitchFamily="34" charset="0"/>
                <a:cs typeface="Arial" panose="020B0604020202020204" pitchFamily="34" charset="0"/>
              </a:rPr>
              <a:t>tonalidad</a:t>
            </a:r>
            <a:endParaRPr lang="es-MX" sz="1400" dirty="0">
              <a:latin typeface="Arial" panose="020B0604020202020204" pitchFamily="34" charset="0"/>
              <a:cs typeface="Arial" panose="020B0604020202020204" pitchFamily="34" charset="0"/>
            </a:endParaRPr>
          </a:p>
        </p:txBody>
      </p:sp>
      <p:sp>
        <p:nvSpPr>
          <p:cNvPr id="10" name="Rectángulo 9"/>
          <p:cNvSpPr/>
          <p:nvPr/>
        </p:nvSpPr>
        <p:spPr>
          <a:xfrm>
            <a:off x="0" y="2151939"/>
            <a:ext cx="7158446" cy="1169551"/>
          </a:xfrm>
          <a:prstGeom prst="rect">
            <a:avLst/>
          </a:prstGeom>
        </p:spPr>
        <p:txBody>
          <a:bodyPr wrap="square">
            <a:spAutoFit/>
          </a:bodyPr>
          <a:lstStyle/>
          <a:p>
            <a:r>
              <a:rPr lang="es-MX" sz="1400" b="0" i="0" dirty="0" smtClean="0">
                <a:solidFill>
                  <a:srgbClr val="333333"/>
                </a:solidFill>
                <a:effectLst/>
                <a:latin typeface="Arial" panose="020B0604020202020204" pitchFamily="34" charset="0"/>
                <a:cs typeface="Arial" panose="020B0604020202020204" pitchFamily="34" charset="0"/>
              </a:rPr>
              <a:t>Cuando una pieza tiene alguna tonalidad que no sea </a:t>
            </a:r>
            <a:r>
              <a:rPr lang="es-MX" sz="1400" b="1" i="0" dirty="0" smtClean="0">
                <a:solidFill>
                  <a:srgbClr val="333333"/>
                </a:solidFill>
                <a:effectLst/>
                <a:latin typeface="Arial" panose="020B0604020202020204" pitchFamily="34" charset="0"/>
                <a:cs typeface="Arial" panose="020B0604020202020204" pitchFamily="34" charset="0"/>
              </a:rPr>
              <a:t>do</a:t>
            </a:r>
            <a:r>
              <a:rPr lang="es-MX" sz="1400" b="0" i="0" dirty="0" smtClean="0">
                <a:solidFill>
                  <a:srgbClr val="333333"/>
                </a:solidFill>
                <a:effectLst/>
                <a:latin typeface="Arial" panose="020B0604020202020204" pitchFamily="34" charset="0"/>
                <a:cs typeface="Arial" panose="020B0604020202020204" pitchFamily="34" charset="0"/>
              </a:rPr>
              <a:t> </a:t>
            </a:r>
            <a:r>
              <a:rPr lang="es-MX" sz="1400" b="1" i="0" dirty="0" smtClean="0">
                <a:solidFill>
                  <a:srgbClr val="333333"/>
                </a:solidFill>
                <a:effectLst/>
                <a:latin typeface="Arial" panose="020B0604020202020204" pitchFamily="34" charset="0"/>
                <a:cs typeface="Arial" panose="020B0604020202020204" pitchFamily="34" charset="0"/>
              </a:rPr>
              <a:t>mayor</a:t>
            </a:r>
            <a:r>
              <a:rPr lang="es-MX" sz="1400" b="0" i="0" dirty="0" smtClean="0">
                <a:solidFill>
                  <a:srgbClr val="333333"/>
                </a:solidFill>
                <a:effectLst/>
                <a:latin typeface="Arial" panose="020B0604020202020204" pitchFamily="34" charset="0"/>
                <a:cs typeface="Arial" panose="020B0604020202020204" pitchFamily="34" charset="0"/>
              </a:rPr>
              <a:t> o </a:t>
            </a:r>
            <a:r>
              <a:rPr lang="es-MX" sz="1400" b="1" i="0" dirty="0" smtClean="0">
                <a:solidFill>
                  <a:srgbClr val="333333"/>
                </a:solidFill>
                <a:effectLst/>
                <a:latin typeface="Arial" panose="020B0604020202020204" pitchFamily="34" charset="0"/>
                <a:cs typeface="Arial" panose="020B0604020202020204" pitchFamily="34" charset="0"/>
              </a:rPr>
              <a:t>la menor</a:t>
            </a:r>
            <a:r>
              <a:rPr lang="es-MX" sz="1400" b="0" i="0" dirty="0" smtClean="0">
                <a:solidFill>
                  <a:srgbClr val="333333"/>
                </a:solidFill>
                <a:effectLst/>
                <a:latin typeface="Arial" panose="020B0604020202020204" pitchFamily="34" charset="0"/>
                <a:cs typeface="Arial" panose="020B0604020202020204" pitchFamily="34" charset="0"/>
              </a:rPr>
              <a:t>, necesita el uso de alteraciones. Para evitar escribir tantas alteraciones durante la obra, las alteraciones de la tonalidad se escriben al principio de la obra usando la </a:t>
            </a:r>
            <a:r>
              <a:rPr lang="es-MX" sz="1400" b="1" i="0" dirty="0" smtClean="0">
                <a:solidFill>
                  <a:srgbClr val="333333"/>
                </a:solidFill>
                <a:effectLst/>
                <a:latin typeface="Arial" panose="020B0604020202020204" pitchFamily="34" charset="0"/>
                <a:cs typeface="Arial" panose="020B0604020202020204" pitchFamily="34" charset="0"/>
              </a:rPr>
              <a:t>armadura de clave; </a:t>
            </a:r>
            <a:r>
              <a:rPr lang="es-MX" sz="1400" b="0" i="0" dirty="0" smtClean="0">
                <a:solidFill>
                  <a:srgbClr val="333333"/>
                </a:solidFill>
                <a:effectLst/>
                <a:latin typeface="Arial" panose="020B0604020202020204" pitchFamily="34" charset="0"/>
                <a:cs typeface="Arial" panose="020B0604020202020204" pitchFamily="34" charset="0"/>
              </a:rPr>
              <a:t>que son los sostenidos y bemoles después de la clave de </a:t>
            </a:r>
            <a:r>
              <a:rPr lang="es-MX" sz="1400" b="1" i="0" dirty="0" smtClean="0">
                <a:solidFill>
                  <a:srgbClr val="333333"/>
                </a:solidFill>
                <a:effectLst/>
                <a:latin typeface="Arial" panose="020B0604020202020204" pitchFamily="34" charset="0"/>
                <a:cs typeface="Arial" panose="020B0604020202020204" pitchFamily="34" charset="0"/>
              </a:rPr>
              <a:t>sol</a:t>
            </a:r>
            <a:r>
              <a:rPr lang="es-MX" sz="1400" b="0" i="0" dirty="0" smtClean="0">
                <a:solidFill>
                  <a:srgbClr val="333333"/>
                </a:solidFill>
                <a:effectLst/>
                <a:latin typeface="Arial" panose="020B0604020202020204" pitchFamily="34" charset="0"/>
                <a:cs typeface="Arial" panose="020B0604020202020204" pitchFamily="34" charset="0"/>
              </a:rPr>
              <a:t> o </a:t>
            </a:r>
            <a:r>
              <a:rPr lang="es-MX" sz="1400" b="1" i="0" dirty="0" smtClean="0">
                <a:solidFill>
                  <a:srgbClr val="333333"/>
                </a:solidFill>
                <a:effectLst/>
                <a:latin typeface="Arial" panose="020B0604020202020204" pitchFamily="34" charset="0"/>
                <a:cs typeface="Arial" panose="020B0604020202020204" pitchFamily="34" charset="0"/>
              </a:rPr>
              <a:t>fa; d</a:t>
            </a:r>
            <a:r>
              <a:rPr lang="es-MX" sz="1400" b="0" i="0" dirty="0" smtClean="0">
                <a:solidFill>
                  <a:srgbClr val="333333"/>
                </a:solidFill>
                <a:effectLst/>
                <a:latin typeface="Arial" panose="020B0604020202020204" pitchFamily="34" charset="0"/>
                <a:cs typeface="Arial" panose="020B0604020202020204" pitchFamily="34" charset="0"/>
              </a:rPr>
              <a:t>a clic en el siguiente video para saber más sobre </a:t>
            </a:r>
            <a:r>
              <a:rPr lang="es-MX" sz="1400" b="1" i="0" dirty="0" smtClean="0">
                <a:solidFill>
                  <a:srgbClr val="333333"/>
                </a:solidFill>
                <a:effectLst/>
                <a:latin typeface="Arial" panose="020B0604020202020204" pitchFamily="34" charset="0"/>
                <a:cs typeface="Arial" panose="020B0604020202020204" pitchFamily="34" charset="0"/>
              </a:rPr>
              <a:t>armaduras</a:t>
            </a:r>
            <a:r>
              <a:rPr lang="es-MX" sz="1400" b="0" i="0" dirty="0" smtClean="0">
                <a:solidFill>
                  <a:srgbClr val="333333"/>
                </a:solidFill>
                <a:effectLst/>
                <a:latin typeface="Arial" panose="020B0604020202020204" pitchFamily="34" charset="0"/>
                <a:cs typeface="Arial" panose="020B0604020202020204" pitchFamily="34" charset="0"/>
              </a:rPr>
              <a:t>.</a:t>
            </a:r>
          </a:p>
        </p:txBody>
      </p:sp>
      <p:sp>
        <p:nvSpPr>
          <p:cNvPr id="11" name="Rectángulo 10"/>
          <p:cNvSpPr/>
          <p:nvPr/>
        </p:nvSpPr>
        <p:spPr>
          <a:xfrm>
            <a:off x="7171509" y="2598291"/>
            <a:ext cx="1101584" cy="307777"/>
          </a:xfrm>
          <a:prstGeom prst="rect">
            <a:avLst/>
          </a:prstGeom>
        </p:spPr>
        <p:txBody>
          <a:bodyPr wrap="none">
            <a:spAutoFit/>
          </a:bodyPr>
          <a:lstStyle/>
          <a:p>
            <a:r>
              <a:rPr lang="es-MX" sz="1400" b="1" i="0" dirty="0" smtClean="0">
                <a:solidFill>
                  <a:srgbClr val="333333"/>
                </a:solidFill>
                <a:effectLst/>
                <a:latin typeface="Arial" panose="020B0604020202020204" pitchFamily="34" charset="0"/>
                <a:cs typeface="Arial" panose="020B0604020202020204" pitchFamily="34" charset="0"/>
              </a:rPr>
              <a:t>armaduras</a:t>
            </a:r>
            <a:endParaRPr lang="es-MX" sz="1400" dirty="0">
              <a:latin typeface="Arial" panose="020B0604020202020204" pitchFamily="34" charset="0"/>
              <a:cs typeface="Arial" panose="020B0604020202020204" pitchFamily="34" charset="0"/>
            </a:endParaRPr>
          </a:p>
        </p:txBody>
      </p:sp>
      <p:sp>
        <p:nvSpPr>
          <p:cNvPr id="12" name="Rectángulo 11"/>
          <p:cNvSpPr/>
          <p:nvPr/>
        </p:nvSpPr>
        <p:spPr>
          <a:xfrm>
            <a:off x="13063" y="3473035"/>
            <a:ext cx="7158446" cy="1600438"/>
          </a:xfrm>
          <a:prstGeom prst="rect">
            <a:avLst/>
          </a:prstGeom>
        </p:spPr>
        <p:txBody>
          <a:bodyPr wrap="square">
            <a:spAutoFit/>
          </a:bodyPr>
          <a:lstStyle/>
          <a:p>
            <a:r>
              <a:rPr lang="es-MX" sz="1400" b="0" i="0" dirty="0" smtClean="0">
                <a:solidFill>
                  <a:srgbClr val="333333"/>
                </a:solidFill>
                <a:effectLst/>
                <a:latin typeface="Arial" panose="020B0604020202020204" pitchFamily="34" charset="0"/>
                <a:cs typeface="Arial" panose="020B0604020202020204" pitchFamily="34" charset="0"/>
              </a:rPr>
              <a:t>El</a:t>
            </a:r>
            <a:r>
              <a:rPr lang="es-MX" sz="1400" b="1" i="0" dirty="0" smtClean="0">
                <a:solidFill>
                  <a:srgbClr val="333333"/>
                </a:solidFill>
                <a:effectLst/>
                <a:latin typeface="Arial" panose="020B0604020202020204" pitchFamily="34" charset="0"/>
                <a:cs typeface="Arial" panose="020B0604020202020204" pitchFamily="34" charset="0"/>
              </a:rPr>
              <a:t> círculo de quintas</a:t>
            </a:r>
            <a:r>
              <a:rPr lang="es-MX" sz="1400" b="0" i="0" dirty="0" smtClean="0">
                <a:solidFill>
                  <a:srgbClr val="333333"/>
                </a:solidFill>
                <a:effectLst/>
                <a:latin typeface="Arial" panose="020B0604020202020204" pitchFamily="34" charset="0"/>
                <a:cs typeface="Arial" panose="020B0604020202020204" pitchFamily="34" charset="0"/>
              </a:rPr>
              <a:t> es una representación geométrica de la relación de los doce tonos cromáticos (notas blancas y negras del teclado) y sus tonalidades mayores y menores. No es necesario que entiendas a la perfección el </a:t>
            </a:r>
            <a:r>
              <a:rPr lang="es-MX" sz="1400" b="1" i="0" dirty="0" smtClean="0">
                <a:solidFill>
                  <a:srgbClr val="333333"/>
                </a:solidFill>
                <a:effectLst/>
                <a:latin typeface="Arial" panose="020B0604020202020204" pitchFamily="34" charset="0"/>
                <a:cs typeface="Arial" panose="020B0604020202020204" pitchFamily="34" charset="0"/>
              </a:rPr>
              <a:t>círculo de quintas</a:t>
            </a:r>
            <a:r>
              <a:rPr lang="es-MX" sz="1400" b="0" i="0" dirty="0" smtClean="0">
                <a:solidFill>
                  <a:srgbClr val="333333"/>
                </a:solidFill>
                <a:effectLst/>
                <a:latin typeface="Arial" panose="020B0604020202020204" pitchFamily="34" charset="0"/>
                <a:cs typeface="Arial" panose="020B0604020202020204" pitchFamily="34" charset="0"/>
              </a:rPr>
              <a:t>, pero es importante que entiendas que para hacer música tonal, cada nota genera una tonalidad y que ellas se organizan en un sistema. Sólo para explicar, la tonalidad de </a:t>
            </a:r>
            <a:r>
              <a:rPr lang="es-MX" sz="1400" b="1" i="0" dirty="0" smtClean="0">
                <a:solidFill>
                  <a:srgbClr val="333333"/>
                </a:solidFill>
                <a:effectLst/>
                <a:latin typeface="Arial" panose="020B0604020202020204" pitchFamily="34" charset="0"/>
                <a:cs typeface="Arial" panose="020B0604020202020204" pitchFamily="34" charset="0"/>
              </a:rPr>
              <a:t>do</a:t>
            </a:r>
            <a:r>
              <a:rPr lang="es-MX" sz="1400" b="0" i="0" dirty="0" smtClean="0">
                <a:solidFill>
                  <a:srgbClr val="333333"/>
                </a:solidFill>
                <a:effectLst/>
                <a:latin typeface="Arial" panose="020B0604020202020204" pitchFamily="34" charset="0"/>
                <a:cs typeface="Arial" panose="020B0604020202020204" pitchFamily="34" charset="0"/>
              </a:rPr>
              <a:t> </a:t>
            </a:r>
            <a:r>
              <a:rPr lang="es-MX" sz="1400" b="1" i="0" dirty="0" smtClean="0">
                <a:solidFill>
                  <a:srgbClr val="333333"/>
                </a:solidFill>
                <a:effectLst/>
                <a:latin typeface="Arial" panose="020B0604020202020204" pitchFamily="34" charset="0"/>
                <a:cs typeface="Arial" panose="020B0604020202020204" pitchFamily="34" charset="0"/>
              </a:rPr>
              <a:t>mayor</a:t>
            </a:r>
            <a:r>
              <a:rPr lang="es-MX" sz="1400" b="0" i="0" dirty="0" smtClean="0">
                <a:solidFill>
                  <a:srgbClr val="333333"/>
                </a:solidFill>
                <a:effectLst/>
                <a:latin typeface="Arial" panose="020B0604020202020204" pitchFamily="34" charset="0"/>
                <a:cs typeface="Arial" panose="020B0604020202020204" pitchFamily="34" charset="0"/>
              </a:rPr>
              <a:t> no necesita alteraciones. La de </a:t>
            </a:r>
            <a:r>
              <a:rPr lang="es-MX" sz="1400" b="1" i="0" dirty="0" smtClean="0">
                <a:solidFill>
                  <a:srgbClr val="333333"/>
                </a:solidFill>
                <a:effectLst/>
                <a:latin typeface="Arial" panose="020B0604020202020204" pitchFamily="34" charset="0"/>
                <a:cs typeface="Arial" panose="020B0604020202020204" pitchFamily="34" charset="0"/>
              </a:rPr>
              <a:t>sol</a:t>
            </a:r>
            <a:r>
              <a:rPr lang="es-MX" sz="1400" b="0" i="0" dirty="0" smtClean="0">
                <a:solidFill>
                  <a:srgbClr val="333333"/>
                </a:solidFill>
                <a:effectLst/>
                <a:latin typeface="Arial" panose="020B0604020202020204" pitchFamily="34" charset="0"/>
                <a:cs typeface="Arial" panose="020B0604020202020204" pitchFamily="34" charset="0"/>
              </a:rPr>
              <a:t> </a:t>
            </a:r>
            <a:r>
              <a:rPr lang="es-MX" sz="1400" b="1" i="0" dirty="0" smtClean="0">
                <a:solidFill>
                  <a:srgbClr val="333333"/>
                </a:solidFill>
                <a:effectLst/>
                <a:latin typeface="Arial" panose="020B0604020202020204" pitchFamily="34" charset="0"/>
                <a:cs typeface="Arial" panose="020B0604020202020204" pitchFamily="34" charset="0"/>
              </a:rPr>
              <a:t>mayor</a:t>
            </a:r>
            <a:r>
              <a:rPr lang="es-MX" sz="1400" b="0" i="0" dirty="0" smtClean="0">
                <a:solidFill>
                  <a:srgbClr val="333333"/>
                </a:solidFill>
                <a:effectLst/>
                <a:latin typeface="Arial" panose="020B0604020202020204" pitchFamily="34" charset="0"/>
                <a:cs typeface="Arial" panose="020B0604020202020204" pitchFamily="34" charset="0"/>
              </a:rPr>
              <a:t> necesita una alteración en la nota </a:t>
            </a:r>
            <a:r>
              <a:rPr lang="es-MX" sz="1400" b="1" i="0" dirty="0" smtClean="0">
                <a:solidFill>
                  <a:srgbClr val="333333"/>
                </a:solidFill>
                <a:effectLst/>
                <a:latin typeface="Arial" panose="020B0604020202020204" pitchFamily="34" charset="0"/>
                <a:cs typeface="Arial" panose="020B0604020202020204" pitchFamily="34" charset="0"/>
              </a:rPr>
              <a:t>fa#</a:t>
            </a:r>
            <a:r>
              <a:rPr lang="es-MX" sz="1400" b="0" i="0" dirty="0" smtClean="0">
                <a:solidFill>
                  <a:srgbClr val="333333"/>
                </a:solidFill>
                <a:effectLst/>
                <a:latin typeface="Arial" panose="020B0604020202020204" pitchFamily="34" charset="0"/>
                <a:cs typeface="Arial" panose="020B0604020202020204" pitchFamily="34" charset="0"/>
              </a:rPr>
              <a:t>, la de </a:t>
            </a:r>
            <a:r>
              <a:rPr lang="es-MX" sz="1400" b="1" i="0" dirty="0" smtClean="0">
                <a:solidFill>
                  <a:srgbClr val="333333"/>
                </a:solidFill>
                <a:effectLst/>
                <a:latin typeface="Arial" panose="020B0604020202020204" pitchFamily="34" charset="0"/>
                <a:cs typeface="Arial" panose="020B0604020202020204" pitchFamily="34" charset="0"/>
              </a:rPr>
              <a:t>re</a:t>
            </a:r>
            <a:r>
              <a:rPr lang="es-MX" sz="1400" b="0" i="0" dirty="0" smtClean="0">
                <a:solidFill>
                  <a:srgbClr val="333333"/>
                </a:solidFill>
                <a:effectLst/>
                <a:latin typeface="Arial" panose="020B0604020202020204" pitchFamily="34" charset="0"/>
                <a:cs typeface="Arial" panose="020B0604020202020204" pitchFamily="34" charset="0"/>
              </a:rPr>
              <a:t> </a:t>
            </a:r>
            <a:r>
              <a:rPr lang="es-MX" sz="1400" b="1" i="0" dirty="0" smtClean="0">
                <a:solidFill>
                  <a:srgbClr val="333333"/>
                </a:solidFill>
                <a:effectLst/>
                <a:latin typeface="Arial" panose="020B0604020202020204" pitchFamily="34" charset="0"/>
                <a:cs typeface="Arial" panose="020B0604020202020204" pitchFamily="34" charset="0"/>
              </a:rPr>
              <a:t>mayor</a:t>
            </a:r>
            <a:r>
              <a:rPr lang="es-MX" sz="1400" b="0" i="0" dirty="0" smtClean="0">
                <a:solidFill>
                  <a:srgbClr val="333333"/>
                </a:solidFill>
                <a:effectLst/>
                <a:latin typeface="Arial" panose="020B0604020202020204" pitchFamily="34" charset="0"/>
                <a:cs typeface="Arial" panose="020B0604020202020204" pitchFamily="34" charset="0"/>
              </a:rPr>
              <a:t> necesita dos alteraciones en las notas </a:t>
            </a:r>
            <a:r>
              <a:rPr lang="es-MX" sz="1400" b="1" i="0" dirty="0" smtClean="0">
                <a:solidFill>
                  <a:srgbClr val="333333"/>
                </a:solidFill>
                <a:effectLst/>
                <a:latin typeface="Arial" panose="020B0604020202020204" pitchFamily="34" charset="0"/>
                <a:cs typeface="Arial" panose="020B0604020202020204" pitchFamily="34" charset="0"/>
              </a:rPr>
              <a:t>fa#</a:t>
            </a:r>
            <a:r>
              <a:rPr lang="es-MX" sz="1400" b="0" i="0" dirty="0" smtClean="0">
                <a:solidFill>
                  <a:srgbClr val="333333"/>
                </a:solidFill>
                <a:effectLst/>
                <a:latin typeface="Arial" panose="020B0604020202020204" pitchFamily="34" charset="0"/>
                <a:cs typeface="Arial" panose="020B0604020202020204" pitchFamily="34" charset="0"/>
              </a:rPr>
              <a:t> y </a:t>
            </a:r>
            <a:r>
              <a:rPr lang="es-MX" sz="1400" b="1" i="0" dirty="0" smtClean="0">
                <a:solidFill>
                  <a:srgbClr val="333333"/>
                </a:solidFill>
                <a:effectLst/>
                <a:latin typeface="Arial" panose="020B0604020202020204" pitchFamily="34" charset="0"/>
                <a:cs typeface="Arial" panose="020B0604020202020204" pitchFamily="34" charset="0"/>
              </a:rPr>
              <a:t>do#</a:t>
            </a:r>
            <a:r>
              <a:rPr lang="es-MX" sz="1400" b="0" i="0" dirty="0" smtClean="0">
                <a:solidFill>
                  <a:srgbClr val="333333"/>
                </a:solidFill>
                <a:effectLst/>
                <a:latin typeface="Arial" panose="020B0604020202020204" pitchFamily="34" charset="0"/>
                <a:cs typeface="Arial" panose="020B0604020202020204" pitchFamily="34" charset="0"/>
              </a:rPr>
              <a:t>, y así sucesivamente.</a:t>
            </a:r>
          </a:p>
        </p:txBody>
      </p:sp>
      <p:sp>
        <p:nvSpPr>
          <p:cNvPr id="13" name="Rectángulo 12"/>
          <p:cNvSpPr/>
          <p:nvPr/>
        </p:nvSpPr>
        <p:spPr>
          <a:xfrm>
            <a:off x="13063" y="5087617"/>
            <a:ext cx="7158446" cy="1600438"/>
          </a:xfrm>
          <a:prstGeom prst="rect">
            <a:avLst/>
          </a:prstGeom>
        </p:spPr>
        <p:txBody>
          <a:bodyPr wrap="square">
            <a:spAutoFit/>
          </a:bodyPr>
          <a:lstStyle/>
          <a:p>
            <a:r>
              <a:rPr lang="es-MX" sz="1400" dirty="0" smtClean="0">
                <a:latin typeface="Arial" panose="020B0604020202020204" pitchFamily="34" charset="0"/>
                <a:cs typeface="Arial" panose="020B0604020202020204" pitchFamily="34" charset="0"/>
              </a:rPr>
              <a:t>Por ejemplo, en el periodo clásico y la música popular, el acompañamiento se encarga de interpretar la armonía, la base y la progresión de acordes que enfatizan la intención del compositor. Es una parte importantísima de una de las formas más populares de hacer música porque permite que la melodía logre el objetivo formal y emocional del compositor y del intérprete; también ayuda a que se logren las emociones que genera una composición. Haz clic en el siguiente video para saber sobre acompañamiento y melodía:</a:t>
            </a:r>
          </a:p>
        </p:txBody>
      </p:sp>
      <p:sp>
        <p:nvSpPr>
          <p:cNvPr id="14" name="Rectángulo 13"/>
          <p:cNvSpPr/>
          <p:nvPr/>
        </p:nvSpPr>
        <p:spPr>
          <a:xfrm>
            <a:off x="7171509" y="4058985"/>
            <a:ext cx="1713931" cy="307777"/>
          </a:xfrm>
          <a:prstGeom prst="rect">
            <a:avLst/>
          </a:prstGeom>
        </p:spPr>
        <p:txBody>
          <a:bodyPr wrap="none">
            <a:spAutoFit/>
          </a:bodyPr>
          <a:lstStyle/>
          <a:p>
            <a:r>
              <a:rPr lang="es-MX" sz="1400" b="1" dirty="0">
                <a:solidFill>
                  <a:srgbClr val="333333"/>
                </a:solidFill>
                <a:latin typeface="Arial" panose="020B0604020202020204" pitchFamily="34" charset="0"/>
                <a:cs typeface="Arial" panose="020B0604020202020204" pitchFamily="34" charset="0"/>
              </a:rPr>
              <a:t>círculo de quintas</a:t>
            </a:r>
            <a:endParaRPr lang="es-MX" sz="1400" dirty="0"/>
          </a:p>
        </p:txBody>
      </p:sp>
      <p:sp>
        <p:nvSpPr>
          <p:cNvPr id="15" name="Rectángulo 14"/>
          <p:cNvSpPr/>
          <p:nvPr/>
        </p:nvSpPr>
        <p:spPr>
          <a:xfrm>
            <a:off x="7171509" y="5580059"/>
            <a:ext cx="1705916" cy="307777"/>
          </a:xfrm>
          <a:prstGeom prst="rect">
            <a:avLst/>
          </a:prstGeom>
        </p:spPr>
        <p:txBody>
          <a:bodyPr wrap="none">
            <a:spAutoFit/>
          </a:bodyPr>
          <a:lstStyle/>
          <a:p>
            <a:r>
              <a:rPr lang="es-MX" sz="1400" b="1" i="0" dirty="0" smtClean="0">
                <a:solidFill>
                  <a:srgbClr val="333333"/>
                </a:solidFill>
                <a:effectLst/>
                <a:latin typeface="Arial" panose="020B0604020202020204" pitchFamily="34" charset="0"/>
                <a:cs typeface="Arial" panose="020B0604020202020204" pitchFamily="34" charset="0"/>
              </a:rPr>
              <a:t>acompañamiento</a:t>
            </a:r>
            <a:r>
              <a:rPr lang="es-MX" sz="1400" b="0" i="0" dirty="0" smtClean="0">
                <a:solidFill>
                  <a:srgbClr val="333333"/>
                </a:solidFill>
                <a:effectLst/>
                <a:latin typeface="Arial" panose="020B0604020202020204" pitchFamily="34" charset="0"/>
                <a:cs typeface="Arial" panose="020B0604020202020204" pitchFamily="34" charset="0"/>
              </a:rPr>
              <a:t> </a:t>
            </a:r>
            <a:endParaRPr lang="es-MX" sz="1400" dirty="0">
              <a:latin typeface="Arial" panose="020B0604020202020204" pitchFamily="34" charset="0"/>
              <a:cs typeface="Arial" panose="020B0604020202020204" pitchFamily="34" charset="0"/>
            </a:endParaRPr>
          </a:p>
        </p:txBody>
      </p:sp>
      <p:sp>
        <p:nvSpPr>
          <p:cNvPr id="16" name="Rectángulo 15"/>
          <p:cNvSpPr/>
          <p:nvPr/>
        </p:nvSpPr>
        <p:spPr>
          <a:xfrm>
            <a:off x="9564047" y="2676346"/>
            <a:ext cx="2685351" cy="369332"/>
          </a:xfrm>
          <a:prstGeom prst="rect">
            <a:avLst/>
          </a:prstGeom>
        </p:spPr>
        <p:txBody>
          <a:bodyPr wrap="none">
            <a:spAutoFit/>
          </a:bodyPr>
          <a:lstStyle/>
          <a:p>
            <a:r>
              <a:rPr lang="es-MX" b="1" i="0" dirty="0" smtClean="0">
                <a:solidFill>
                  <a:srgbClr val="333333"/>
                </a:solidFill>
                <a:effectLst/>
                <a:latin typeface="Open Sans"/>
              </a:rPr>
              <a:t>El vocabulario musical</a:t>
            </a:r>
            <a:endParaRPr lang="es-MX" dirty="0"/>
          </a:p>
        </p:txBody>
      </p:sp>
      <p:cxnSp>
        <p:nvCxnSpPr>
          <p:cNvPr id="18" name="Conector recto de flecha 17"/>
          <p:cNvCxnSpPr>
            <a:stCxn id="16" idx="1"/>
            <a:endCxn id="7" idx="3"/>
          </p:cNvCxnSpPr>
          <p:nvPr/>
        </p:nvCxnSpPr>
        <p:spPr>
          <a:xfrm flipH="1" flipV="1">
            <a:off x="8185957" y="477053"/>
            <a:ext cx="1378090" cy="238395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a:stCxn id="16" idx="1"/>
            <a:endCxn id="9" idx="3"/>
          </p:cNvCxnSpPr>
          <p:nvPr/>
        </p:nvCxnSpPr>
        <p:spPr>
          <a:xfrm flipH="1" flipV="1">
            <a:off x="8136599" y="1445374"/>
            <a:ext cx="1427448" cy="141563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a:stCxn id="16" idx="1"/>
            <a:endCxn id="11" idx="3"/>
          </p:cNvCxnSpPr>
          <p:nvPr/>
        </p:nvCxnSpPr>
        <p:spPr>
          <a:xfrm flipH="1" flipV="1">
            <a:off x="8273093" y="2752180"/>
            <a:ext cx="1290954" cy="1088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a:stCxn id="16" idx="1"/>
            <a:endCxn id="14" idx="3"/>
          </p:cNvCxnSpPr>
          <p:nvPr/>
        </p:nvCxnSpPr>
        <p:spPr>
          <a:xfrm flipH="1">
            <a:off x="8885440" y="2861012"/>
            <a:ext cx="678607" cy="13518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a:stCxn id="16" idx="1"/>
            <a:endCxn id="15" idx="3"/>
          </p:cNvCxnSpPr>
          <p:nvPr/>
        </p:nvCxnSpPr>
        <p:spPr>
          <a:xfrm flipH="1">
            <a:off x="8877425" y="2861012"/>
            <a:ext cx="686622" cy="287293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6564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0"/>
            <a:ext cx="8268789" cy="1384995"/>
          </a:xfrm>
          <a:prstGeom prst="rect">
            <a:avLst/>
          </a:prstGeom>
        </p:spPr>
        <p:txBody>
          <a:bodyPr wrap="square">
            <a:spAutoFit/>
          </a:bodyPr>
          <a:lstStyle/>
          <a:p>
            <a:r>
              <a:rPr lang="es-MX" sz="1400" b="0" i="0" dirty="0" smtClean="0">
                <a:solidFill>
                  <a:srgbClr val="333333"/>
                </a:solidFill>
                <a:effectLst/>
                <a:latin typeface="Arial" panose="020B0604020202020204" pitchFamily="34" charset="0"/>
                <a:cs typeface="Arial" panose="020B0604020202020204" pitchFamily="34" charset="0"/>
              </a:rPr>
              <a:t>Otro elemento importante de la música es el </a:t>
            </a:r>
            <a:r>
              <a:rPr lang="es-MX" sz="1400" b="1" i="0" dirty="0" smtClean="0">
                <a:solidFill>
                  <a:srgbClr val="333333"/>
                </a:solidFill>
                <a:effectLst/>
                <a:latin typeface="Arial" panose="020B0604020202020204" pitchFamily="34" charset="0"/>
                <a:cs typeface="Arial" panose="020B0604020202020204" pitchFamily="34" charset="0"/>
              </a:rPr>
              <a:t>ritmo</a:t>
            </a:r>
            <a:r>
              <a:rPr lang="es-MX" sz="1400" b="0" i="0" dirty="0" smtClean="0">
                <a:solidFill>
                  <a:srgbClr val="333333"/>
                </a:solidFill>
                <a:effectLst/>
                <a:latin typeface="Arial" panose="020B0604020202020204" pitchFamily="34" charset="0"/>
                <a:cs typeface="Arial" panose="020B0604020202020204" pitchFamily="34" charset="0"/>
              </a:rPr>
              <a:t>, el cual se refiere a la frecuencia, velocidad, regularidad y duración de las notas o materiales sonoros que conforman una pieza musical o una canción.  El </a:t>
            </a:r>
            <a:r>
              <a:rPr lang="es-MX" sz="1400" b="1" i="0" dirty="0" smtClean="0">
                <a:solidFill>
                  <a:srgbClr val="333333"/>
                </a:solidFill>
                <a:effectLst/>
                <a:latin typeface="Arial" panose="020B0604020202020204" pitchFamily="34" charset="0"/>
                <a:cs typeface="Arial" panose="020B0604020202020204" pitchFamily="34" charset="0"/>
              </a:rPr>
              <a:t>ritmo</a:t>
            </a:r>
            <a:r>
              <a:rPr lang="es-MX" sz="1400" b="0" i="0" dirty="0" smtClean="0">
                <a:solidFill>
                  <a:srgbClr val="333333"/>
                </a:solidFill>
                <a:effectLst/>
                <a:latin typeface="Arial" panose="020B0604020202020204" pitchFamily="34" charset="0"/>
                <a:cs typeface="Arial" panose="020B0604020202020204" pitchFamily="34" charset="0"/>
              </a:rPr>
              <a:t> es el pulso de la música, es quizá el elemento musical más primitivo con el que nos identificamos. No necesitamos saber nada de música para seguir e identificar el ritmo: es un elemento tan poderoso que puede prescindir de la armonía y la melodía, y aun así producir música que es muy poderosa para el ser humano.</a:t>
            </a:r>
          </a:p>
        </p:txBody>
      </p:sp>
      <p:sp>
        <p:nvSpPr>
          <p:cNvPr id="3" name="Rectángulo 2"/>
          <p:cNvSpPr/>
          <p:nvPr/>
        </p:nvSpPr>
        <p:spPr>
          <a:xfrm>
            <a:off x="8247012" y="484924"/>
            <a:ext cx="633507" cy="307777"/>
          </a:xfrm>
          <a:prstGeom prst="rect">
            <a:avLst/>
          </a:prstGeom>
        </p:spPr>
        <p:txBody>
          <a:bodyPr wrap="none">
            <a:spAutoFit/>
          </a:bodyPr>
          <a:lstStyle/>
          <a:p>
            <a:r>
              <a:rPr lang="es-MX" sz="1400" b="1" i="0" dirty="0" smtClean="0">
                <a:solidFill>
                  <a:srgbClr val="333333"/>
                </a:solidFill>
                <a:effectLst/>
                <a:latin typeface="Arial" panose="020B0604020202020204" pitchFamily="34" charset="0"/>
                <a:cs typeface="Arial" panose="020B0604020202020204" pitchFamily="34" charset="0"/>
              </a:rPr>
              <a:t>ritmo</a:t>
            </a:r>
            <a:endParaRPr lang="es-MX" sz="1400" dirty="0">
              <a:latin typeface="Arial" panose="020B0604020202020204" pitchFamily="34" charset="0"/>
              <a:cs typeface="Arial" panose="020B0604020202020204" pitchFamily="34" charset="0"/>
            </a:endParaRPr>
          </a:p>
        </p:txBody>
      </p:sp>
      <p:sp>
        <p:nvSpPr>
          <p:cNvPr id="4" name="Rectángulo 3"/>
          <p:cNvSpPr/>
          <p:nvPr/>
        </p:nvSpPr>
        <p:spPr>
          <a:xfrm>
            <a:off x="-8713" y="1384995"/>
            <a:ext cx="8268789" cy="1169551"/>
          </a:xfrm>
          <a:prstGeom prst="rect">
            <a:avLst/>
          </a:prstGeom>
        </p:spPr>
        <p:txBody>
          <a:bodyPr wrap="square">
            <a:spAutoFit/>
          </a:bodyPr>
          <a:lstStyle/>
          <a:p>
            <a:r>
              <a:rPr lang="es-MX" sz="1400" b="0" i="0" dirty="0" smtClean="0">
                <a:solidFill>
                  <a:srgbClr val="333333"/>
                </a:solidFill>
                <a:effectLst/>
                <a:latin typeface="Arial" panose="020B0604020202020204" pitchFamily="34" charset="0"/>
                <a:cs typeface="Arial" panose="020B0604020202020204" pitchFamily="34" charset="0"/>
              </a:rPr>
              <a:t>Si una canción te gusta porque es muy energética y te hace bailar muy rápido, quiere decir que te gusta el </a:t>
            </a:r>
            <a:r>
              <a:rPr lang="es-MX" sz="1400" b="1" i="1" dirty="0" smtClean="0">
                <a:solidFill>
                  <a:srgbClr val="333333"/>
                </a:solidFill>
                <a:effectLst/>
                <a:latin typeface="Arial" panose="020B0604020202020204" pitchFamily="34" charset="0"/>
                <a:cs typeface="Arial" panose="020B0604020202020204" pitchFamily="34" charset="0"/>
              </a:rPr>
              <a:t>tempo</a:t>
            </a:r>
            <a:r>
              <a:rPr lang="es-MX" sz="1400" b="0" i="0" dirty="0" smtClean="0">
                <a:solidFill>
                  <a:srgbClr val="333333"/>
                </a:solidFill>
                <a:effectLst/>
                <a:latin typeface="Arial" panose="020B0604020202020204" pitchFamily="34" charset="0"/>
                <a:cs typeface="Arial" panose="020B0604020202020204" pitchFamily="34" charset="0"/>
              </a:rPr>
              <a:t> de la canción, el cual es la velocidad o paso de una pieza de música determinada. Para medir el </a:t>
            </a:r>
            <a:r>
              <a:rPr lang="es-MX" sz="1400" b="1" i="1" dirty="0" smtClean="0">
                <a:solidFill>
                  <a:srgbClr val="333333"/>
                </a:solidFill>
                <a:effectLst/>
                <a:latin typeface="Arial" panose="020B0604020202020204" pitchFamily="34" charset="0"/>
                <a:cs typeface="Arial" panose="020B0604020202020204" pitchFamily="34" charset="0"/>
              </a:rPr>
              <a:t>tempo </a:t>
            </a:r>
            <a:r>
              <a:rPr lang="es-MX" sz="1400" b="0" i="0" dirty="0" smtClean="0">
                <a:solidFill>
                  <a:srgbClr val="333333"/>
                </a:solidFill>
                <a:effectLst/>
                <a:latin typeface="Arial" panose="020B0604020202020204" pitchFamily="34" charset="0"/>
                <a:cs typeface="Arial" panose="020B0604020202020204" pitchFamily="34" charset="0"/>
              </a:rPr>
              <a:t>se usa el </a:t>
            </a:r>
            <a:r>
              <a:rPr lang="es-MX" sz="1400" b="1" i="0" dirty="0" smtClean="0">
                <a:solidFill>
                  <a:srgbClr val="333333"/>
                </a:solidFill>
                <a:effectLst/>
                <a:latin typeface="Arial" panose="020B0604020202020204" pitchFamily="34" charset="0"/>
                <a:cs typeface="Arial" panose="020B0604020202020204" pitchFamily="34" charset="0"/>
              </a:rPr>
              <a:t>metrónomo</a:t>
            </a:r>
            <a:r>
              <a:rPr lang="es-MX" sz="1400" b="0" i="0" dirty="0" smtClean="0">
                <a:solidFill>
                  <a:srgbClr val="333333"/>
                </a:solidFill>
                <a:effectLst/>
                <a:latin typeface="Arial" panose="020B0604020202020204" pitchFamily="34" charset="0"/>
                <a:cs typeface="Arial" panose="020B0604020202020204" pitchFamily="34" charset="0"/>
              </a:rPr>
              <a:t>, con este aparato se mide el número de </a:t>
            </a:r>
            <a:r>
              <a:rPr lang="es-MX" sz="1400" b="0" i="1" dirty="0" err="1" smtClean="0">
                <a:solidFill>
                  <a:srgbClr val="333333"/>
                </a:solidFill>
                <a:effectLst/>
                <a:latin typeface="Arial" panose="020B0604020202020204" pitchFamily="34" charset="0"/>
                <a:cs typeface="Arial" panose="020B0604020202020204" pitchFamily="34" charset="0"/>
              </a:rPr>
              <a:t>beats</a:t>
            </a:r>
            <a:r>
              <a:rPr lang="es-MX" sz="1400" b="0" i="0" dirty="0" smtClean="0">
                <a:solidFill>
                  <a:srgbClr val="333333"/>
                </a:solidFill>
                <a:effectLst/>
                <a:latin typeface="Arial" panose="020B0604020202020204" pitchFamily="34" charset="0"/>
                <a:cs typeface="Arial" panose="020B0604020202020204" pitchFamily="34" charset="0"/>
              </a:rPr>
              <a:t> que caben en un minuto. Ahora los metrónomos son digitales y hasta puedes usar algunos que están en línea, por ejemplo </a:t>
            </a:r>
            <a:r>
              <a:rPr lang="es-MX" sz="1400" b="0" i="0" u="none" strike="noStrike" dirty="0" err="1" smtClean="0">
                <a:effectLst/>
                <a:latin typeface="Arial" panose="020B0604020202020204" pitchFamily="34" charset="0"/>
                <a:cs typeface="Arial" panose="020B0604020202020204" pitchFamily="34" charset="0"/>
              </a:rPr>
              <a:t>metronomeonline</a:t>
            </a:r>
            <a:r>
              <a:rPr lang="es-MX" sz="1400" b="0" i="0" dirty="0" smtClean="0">
                <a:solidFill>
                  <a:srgbClr val="333333"/>
                </a:solidFill>
                <a:effectLst/>
                <a:latin typeface="Arial" panose="020B0604020202020204" pitchFamily="34" charset="0"/>
                <a:cs typeface="Arial" panose="020B0604020202020204" pitchFamily="34" charset="0"/>
              </a:rPr>
              <a:t>.</a:t>
            </a:r>
          </a:p>
        </p:txBody>
      </p:sp>
      <p:sp>
        <p:nvSpPr>
          <p:cNvPr id="5" name="Rectángulo 4"/>
          <p:cNvSpPr/>
          <p:nvPr/>
        </p:nvSpPr>
        <p:spPr>
          <a:xfrm>
            <a:off x="8247012" y="1584594"/>
            <a:ext cx="721672" cy="307777"/>
          </a:xfrm>
          <a:prstGeom prst="rect">
            <a:avLst/>
          </a:prstGeom>
        </p:spPr>
        <p:txBody>
          <a:bodyPr wrap="none">
            <a:spAutoFit/>
          </a:bodyPr>
          <a:lstStyle/>
          <a:p>
            <a:r>
              <a:rPr lang="es-MX" sz="1400" b="1" i="1" dirty="0">
                <a:solidFill>
                  <a:srgbClr val="333333"/>
                </a:solidFill>
                <a:latin typeface="Arial" panose="020B0604020202020204" pitchFamily="34" charset="0"/>
                <a:cs typeface="Arial" panose="020B0604020202020204" pitchFamily="34" charset="0"/>
              </a:rPr>
              <a:t>tempo</a:t>
            </a:r>
            <a:endParaRPr lang="es-MX" sz="1400" dirty="0">
              <a:latin typeface="Arial" panose="020B0604020202020204" pitchFamily="34" charset="0"/>
              <a:cs typeface="Arial" panose="020B0604020202020204" pitchFamily="34" charset="0"/>
            </a:endParaRPr>
          </a:p>
        </p:txBody>
      </p:sp>
      <p:sp>
        <p:nvSpPr>
          <p:cNvPr id="7" name="Rectángulo 6"/>
          <p:cNvSpPr/>
          <p:nvPr/>
        </p:nvSpPr>
        <p:spPr>
          <a:xfrm>
            <a:off x="-8713" y="2554546"/>
            <a:ext cx="8268788" cy="1169551"/>
          </a:xfrm>
          <a:prstGeom prst="rect">
            <a:avLst/>
          </a:prstGeom>
        </p:spPr>
        <p:txBody>
          <a:bodyPr wrap="square">
            <a:spAutoFit/>
          </a:bodyPr>
          <a:lstStyle/>
          <a:p>
            <a:r>
              <a:rPr lang="es-MX" sz="1400" b="0" i="0" dirty="0" smtClean="0">
                <a:solidFill>
                  <a:srgbClr val="333333"/>
                </a:solidFill>
                <a:effectLst/>
                <a:latin typeface="Arial" panose="020B0604020202020204" pitchFamily="34" charset="0"/>
                <a:cs typeface="Arial" panose="020B0604020202020204" pitchFamily="34" charset="0"/>
              </a:rPr>
              <a:t>En la época en que se creó la música clásica no había metrónomos, por ello los compositores definieron la velocidad de sus obras a partir de términos en italiano, relacionados con la velocidad de nuestros pasos al caminar. Dichos términos forman parte de la </a:t>
            </a:r>
            <a:r>
              <a:rPr lang="es-MX" sz="1400" b="1" i="0" dirty="0" smtClean="0">
                <a:solidFill>
                  <a:srgbClr val="333333"/>
                </a:solidFill>
                <a:effectLst/>
                <a:latin typeface="Arial" panose="020B0604020202020204" pitchFamily="34" charset="0"/>
                <a:cs typeface="Arial" panose="020B0604020202020204" pitchFamily="34" charset="0"/>
              </a:rPr>
              <a:t>agógica</a:t>
            </a:r>
            <a:r>
              <a:rPr lang="es-MX" sz="1400" b="0" i="0" dirty="0" smtClean="0">
                <a:solidFill>
                  <a:srgbClr val="333333"/>
                </a:solidFill>
                <a:effectLst/>
                <a:latin typeface="Arial" panose="020B0604020202020204" pitchFamily="34" charset="0"/>
                <a:cs typeface="Arial" panose="020B0604020202020204" pitchFamily="34" charset="0"/>
              </a:rPr>
              <a:t> de una pieza musical, que establece el </a:t>
            </a:r>
            <a:r>
              <a:rPr lang="es-MX" sz="1400" b="0" i="1" dirty="0" smtClean="0">
                <a:solidFill>
                  <a:srgbClr val="333333"/>
                </a:solidFill>
                <a:effectLst/>
                <a:latin typeface="Arial" panose="020B0604020202020204" pitchFamily="34" charset="0"/>
                <a:cs typeface="Arial" panose="020B0604020202020204" pitchFamily="34" charset="0"/>
              </a:rPr>
              <a:t>tempo</a:t>
            </a:r>
            <a:r>
              <a:rPr lang="es-MX" sz="1400" b="0" i="0" dirty="0" smtClean="0">
                <a:solidFill>
                  <a:srgbClr val="333333"/>
                </a:solidFill>
                <a:effectLst/>
                <a:latin typeface="Arial" panose="020B0604020202020204" pitchFamily="34" charset="0"/>
                <a:cs typeface="Arial" panose="020B0604020202020204" pitchFamily="34" charset="0"/>
              </a:rPr>
              <a:t> o la velocidad de la pieza. El </a:t>
            </a:r>
            <a:r>
              <a:rPr lang="es-MX" sz="1400" b="1" i="1" dirty="0" smtClean="0">
                <a:solidFill>
                  <a:srgbClr val="333333"/>
                </a:solidFill>
                <a:effectLst/>
                <a:latin typeface="Arial" panose="020B0604020202020204" pitchFamily="34" charset="0"/>
                <a:cs typeface="Arial" panose="020B0604020202020204" pitchFamily="34" charset="0"/>
              </a:rPr>
              <a:t>tempo</a:t>
            </a:r>
            <a:r>
              <a:rPr lang="es-MX" sz="1400" b="0" i="0" dirty="0" smtClean="0">
                <a:solidFill>
                  <a:srgbClr val="333333"/>
                </a:solidFill>
                <a:effectLst/>
                <a:latin typeface="Arial" panose="020B0604020202020204" pitchFamily="34" charset="0"/>
                <a:cs typeface="Arial" panose="020B0604020202020204" pitchFamily="34" charset="0"/>
              </a:rPr>
              <a:t> normalmente aparece indicado al principio de cada pieza para que el intérprete sepa la velocidad y la intención que debe tener su interpretación.  </a:t>
            </a:r>
          </a:p>
        </p:txBody>
      </p:sp>
      <p:sp>
        <p:nvSpPr>
          <p:cNvPr id="8" name="Rectángulo 7"/>
          <p:cNvSpPr/>
          <p:nvPr/>
        </p:nvSpPr>
        <p:spPr>
          <a:xfrm>
            <a:off x="0" y="3724097"/>
            <a:ext cx="8268788" cy="954107"/>
          </a:xfrm>
          <a:prstGeom prst="rect">
            <a:avLst/>
          </a:prstGeom>
        </p:spPr>
        <p:txBody>
          <a:bodyPr wrap="square">
            <a:spAutoFit/>
          </a:bodyPr>
          <a:lstStyle/>
          <a:p>
            <a:r>
              <a:rPr lang="es-MX" sz="1400" b="0" i="0" dirty="0" smtClean="0">
                <a:solidFill>
                  <a:srgbClr val="333333"/>
                </a:solidFill>
                <a:effectLst/>
                <a:latin typeface="Arial" panose="020B0604020202020204" pitchFamily="34" charset="0"/>
                <a:cs typeface="Arial" panose="020B0604020202020204" pitchFamily="34" charset="0"/>
              </a:rPr>
              <a:t>Seguramente has escuchado esta frase: “...me gusta su voz.” o “...me gusta cómo suena el violín”. Cuando dices esto, haces referencia al timbre de la voz de alguien, o al sonido específico de un violín cuyo sonido te impresionó especialmente. El </a:t>
            </a:r>
            <a:r>
              <a:rPr lang="es-MX" sz="1400" b="1" i="0" dirty="0" smtClean="0">
                <a:solidFill>
                  <a:srgbClr val="333333"/>
                </a:solidFill>
                <a:effectLst/>
                <a:latin typeface="Arial" panose="020B0604020202020204" pitchFamily="34" charset="0"/>
                <a:cs typeface="Arial" panose="020B0604020202020204" pitchFamily="34" charset="0"/>
              </a:rPr>
              <a:t>timbre </a:t>
            </a:r>
            <a:r>
              <a:rPr lang="es-MX" sz="1400" b="0" i="0" dirty="0" smtClean="0">
                <a:solidFill>
                  <a:srgbClr val="333333"/>
                </a:solidFill>
                <a:effectLst/>
                <a:latin typeface="Arial" panose="020B0604020202020204" pitchFamily="34" charset="0"/>
                <a:cs typeface="Arial" panose="020B0604020202020204" pitchFamily="34" charset="0"/>
              </a:rPr>
              <a:t>es el color del sonido, lo que distingue la voz de tus amigos de la tuya, o el sonido de una trompeta y un violín. </a:t>
            </a:r>
          </a:p>
        </p:txBody>
      </p:sp>
      <p:sp>
        <p:nvSpPr>
          <p:cNvPr id="9" name="Rectángulo 8"/>
          <p:cNvSpPr/>
          <p:nvPr/>
        </p:nvSpPr>
        <p:spPr>
          <a:xfrm>
            <a:off x="8247012" y="2684264"/>
            <a:ext cx="859531" cy="307777"/>
          </a:xfrm>
          <a:prstGeom prst="rect">
            <a:avLst/>
          </a:prstGeom>
        </p:spPr>
        <p:txBody>
          <a:bodyPr wrap="none">
            <a:spAutoFit/>
          </a:bodyPr>
          <a:lstStyle/>
          <a:p>
            <a:r>
              <a:rPr lang="es-MX" sz="1400" b="1" dirty="0">
                <a:solidFill>
                  <a:srgbClr val="333333"/>
                </a:solidFill>
                <a:latin typeface="Arial" panose="020B0604020202020204" pitchFamily="34" charset="0"/>
                <a:cs typeface="Arial" panose="020B0604020202020204" pitchFamily="34" charset="0"/>
              </a:rPr>
              <a:t>agógica</a:t>
            </a:r>
            <a:endParaRPr lang="es-MX" sz="1400" dirty="0">
              <a:latin typeface="Arial" panose="020B0604020202020204" pitchFamily="34" charset="0"/>
              <a:cs typeface="Arial" panose="020B0604020202020204" pitchFamily="34" charset="0"/>
            </a:endParaRPr>
          </a:p>
        </p:txBody>
      </p:sp>
      <p:sp>
        <p:nvSpPr>
          <p:cNvPr id="10" name="Rectángulo 9"/>
          <p:cNvSpPr/>
          <p:nvPr/>
        </p:nvSpPr>
        <p:spPr>
          <a:xfrm>
            <a:off x="8247012" y="3783934"/>
            <a:ext cx="732893" cy="307777"/>
          </a:xfrm>
          <a:prstGeom prst="rect">
            <a:avLst/>
          </a:prstGeom>
        </p:spPr>
        <p:txBody>
          <a:bodyPr wrap="none">
            <a:spAutoFit/>
          </a:bodyPr>
          <a:lstStyle/>
          <a:p>
            <a:r>
              <a:rPr lang="es-MX" sz="1400" b="1" dirty="0">
                <a:solidFill>
                  <a:srgbClr val="333333"/>
                </a:solidFill>
                <a:latin typeface="Arial" panose="020B0604020202020204" pitchFamily="34" charset="0"/>
                <a:cs typeface="Arial" panose="020B0604020202020204" pitchFamily="34" charset="0"/>
              </a:rPr>
              <a:t>timbre</a:t>
            </a:r>
            <a:endParaRPr lang="es-MX" sz="1400" dirty="0">
              <a:latin typeface="Arial" panose="020B0604020202020204" pitchFamily="34" charset="0"/>
              <a:cs typeface="Arial" panose="020B0604020202020204" pitchFamily="34" charset="0"/>
            </a:endParaRPr>
          </a:p>
        </p:txBody>
      </p:sp>
      <p:sp>
        <p:nvSpPr>
          <p:cNvPr id="11" name="Rectángulo 10"/>
          <p:cNvSpPr/>
          <p:nvPr/>
        </p:nvSpPr>
        <p:spPr>
          <a:xfrm>
            <a:off x="-13063" y="4678204"/>
            <a:ext cx="8260075" cy="1600438"/>
          </a:xfrm>
          <a:prstGeom prst="rect">
            <a:avLst/>
          </a:prstGeom>
        </p:spPr>
        <p:txBody>
          <a:bodyPr wrap="square">
            <a:spAutoFit/>
          </a:bodyPr>
          <a:lstStyle/>
          <a:p>
            <a:r>
              <a:rPr lang="es-MX" sz="1400" b="0" i="0" dirty="0" smtClean="0">
                <a:solidFill>
                  <a:srgbClr val="333333"/>
                </a:solidFill>
                <a:effectLst/>
                <a:latin typeface="Arial" panose="020B0604020202020204" pitchFamily="34" charset="0"/>
                <a:cs typeface="Arial" panose="020B0604020202020204" pitchFamily="34" charset="0"/>
              </a:rPr>
              <a:t>Otro aspecto importante de la música es su </a:t>
            </a:r>
            <a:r>
              <a:rPr lang="es-MX" sz="1400" b="1" i="0" dirty="0" smtClean="0">
                <a:solidFill>
                  <a:srgbClr val="333333"/>
                </a:solidFill>
                <a:effectLst/>
                <a:latin typeface="Arial" panose="020B0604020202020204" pitchFamily="34" charset="0"/>
                <a:cs typeface="Arial" panose="020B0604020202020204" pitchFamily="34" charset="0"/>
              </a:rPr>
              <a:t>estructura</a:t>
            </a:r>
            <a:r>
              <a:rPr lang="es-MX" sz="1400" b="0" i="0" dirty="0" smtClean="0">
                <a:solidFill>
                  <a:srgbClr val="333333"/>
                </a:solidFill>
                <a:effectLst/>
                <a:latin typeface="Arial" panose="020B0604020202020204" pitchFamily="34" charset="0"/>
                <a:cs typeface="Arial" panose="020B0604020202020204" pitchFamily="34" charset="0"/>
              </a:rPr>
              <a:t>, que está formada por las distintas formas y secciones de una canción o pieza musical. Cada pieza musical tiene una</a:t>
            </a:r>
            <a:r>
              <a:rPr lang="es-MX" sz="1400" b="1" i="0" dirty="0" smtClean="0">
                <a:solidFill>
                  <a:srgbClr val="333333"/>
                </a:solidFill>
                <a:effectLst/>
                <a:latin typeface="Arial" panose="020B0604020202020204" pitchFamily="34" charset="0"/>
                <a:cs typeface="Arial" panose="020B0604020202020204" pitchFamily="34" charset="0"/>
              </a:rPr>
              <a:t> forma,</a:t>
            </a:r>
            <a:r>
              <a:rPr lang="es-MX" sz="1400" b="0" i="0" dirty="0" smtClean="0">
                <a:solidFill>
                  <a:srgbClr val="333333"/>
                </a:solidFill>
                <a:effectLst/>
                <a:latin typeface="Arial" panose="020B0604020202020204" pitchFamily="34" charset="0"/>
                <a:cs typeface="Arial" panose="020B0604020202020204" pitchFamily="34" charset="0"/>
              </a:rPr>
              <a:t> un plan con el cual el compositor guía la experiencia del escucha. Como decíamos, la estructura tiene distintas partes, y una de ellas es la </a:t>
            </a:r>
            <a:r>
              <a:rPr lang="es-MX" sz="1400" b="1" i="0" dirty="0" smtClean="0">
                <a:solidFill>
                  <a:srgbClr val="333333"/>
                </a:solidFill>
                <a:effectLst/>
                <a:latin typeface="Arial" panose="020B0604020202020204" pitchFamily="34" charset="0"/>
                <a:cs typeface="Arial" panose="020B0604020202020204" pitchFamily="34" charset="0"/>
              </a:rPr>
              <a:t>introducción</a:t>
            </a:r>
            <a:r>
              <a:rPr lang="es-MX" sz="1400" b="0" i="0" dirty="0" smtClean="0">
                <a:solidFill>
                  <a:srgbClr val="333333"/>
                </a:solidFill>
                <a:effectLst/>
                <a:latin typeface="Arial" panose="020B0604020202020204" pitchFamily="34" charset="0"/>
                <a:cs typeface="Arial" panose="020B0604020202020204" pitchFamily="34" charset="0"/>
              </a:rPr>
              <a:t>, que es normalmente una breve sección al principio de una canción o pieza musical; es usual que aparezca una sola vez. Aunque la forma de una pieza musical o canción no es algo que no pueda cambiar, usualmente después de la introducción viene el primer verso o estrofa.</a:t>
            </a:r>
          </a:p>
        </p:txBody>
      </p:sp>
      <p:sp>
        <p:nvSpPr>
          <p:cNvPr id="12" name="Rectángulo 11"/>
          <p:cNvSpPr/>
          <p:nvPr/>
        </p:nvSpPr>
        <p:spPr>
          <a:xfrm>
            <a:off x="8247012" y="5058166"/>
            <a:ext cx="1059906" cy="307777"/>
          </a:xfrm>
          <a:prstGeom prst="rect">
            <a:avLst/>
          </a:prstGeom>
        </p:spPr>
        <p:txBody>
          <a:bodyPr wrap="none">
            <a:spAutoFit/>
          </a:bodyPr>
          <a:lstStyle/>
          <a:p>
            <a:r>
              <a:rPr lang="es-MX" sz="1400" b="1" dirty="0">
                <a:solidFill>
                  <a:srgbClr val="333333"/>
                </a:solidFill>
                <a:latin typeface="Arial" panose="020B0604020202020204" pitchFamily="34" charset="0"/>
                <a:cs typeface="Arial" panose="020B0604020202020204" pitchFamily="34" charset="0"/>
              </a:rPr>
              <a:t>estructura</a:t>
            </a:r>
            <a:endParaRPr lang="es-MX" sz="1400" dirty="0">
              <a:latin typeface="Arial" panose="020B0604020202020204" pitchFamily="34" charset="0"/>
              <a:cs typeface="Arial" panose="020B0604020202020204" pitchFamily="34" charset="0"/>
            </a:endParaRPr>
          </a:p>
        </p:txBody>
      </p:sp>
      <p:sp>
        <p:nvSpPr>
          <p:cNvPr id="13" name="Rectángulo 12"/>
          <p:cNvSpPr/>
          <p:nvPr/>
        </p:nvSpPr>
        <p:spPr>
          <a:xfrm rot="5400000">
            <a:off x="10664658" y="2807375"/>
            <a:ext cx="2685351" cy="369332"/>
          </a:xfrm>
          <a:prstGeom prst="rect">
            <a:avLst/>
          </a:prstGeom>
        </p:spPr>
        <p:txBody>
          <a:bodyPr wrap="none">
            <a:spAutoFit/>
          </a:bodyPr>
          <a:lstStyle/>
          <a:p>
            <a:r>
              <a:rPr lang="es-MX" b="1" i="0" dirty="0" smtClean="0">
                <a:solidFill>
                  <a:srgbClr val="333333"/>
                </a:solidFill>
                <a:effectLst/>
                <a:latin typeface="Open Sans"/>
              </a:rPr>
              <a:t>El vocabulario musical</a:t>
            </a:r>
            <a:endParaRPr lang="es-MX" dirty="0"/>
          </a:p>
        </p:txBody>
      </p:sp>
      <p:cxnSp>
        <p:nvCxnSpPr>
          <p:cNvPr id="17" name="Conector recto de flecha 16"/>
          <p:cNvCxnSpPr>
            <a:stCxn id="13" idx="2"/>
            <a:endCxn id="3" idx="3"/>
          </p:cNvCxnSpPr>
          <p:nvPr/>
        </p:nvCxnSpPr>
        <p:spPr>
          <a:xfrm flipH="1" flipV="1">
            <a:off x="8880519" y="638813"/>
            <a:ext cx="2942149" cy="235322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a:stCxn id="13" idx="2"/>
            <a:endCxn id="5" idx="3"/>
          </p:cNvCxnSpPr>
          <p:nvPr/>
        </p:nvCxnSpPr>
        <p:spPr>
          <a:xfrm flipH="1" flipV="1">
            <a:off x="8968684" y="1738483"/>
            <a:ext cx="2853984" cy="125355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p:cNvCxnSpPr>
            <a:stCxn id="13" idx="2"/>
            <a:endCxn id="9" idx="3"/>
          </p:cNvCxnSpPr>
          <p:nvPr/>
        </p:nvCxnSpPr>
        <p:spPr>
          <a:xfrm flipH="1" flipV="1">
            <a:off x="9106543" y="2838153"/>
            <a:ext cx="2716125" cy="15388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p:cNvCxnSpPr>
            <a:stCxn id="13" idx="2"/>
            <a:endCxn id="10" idx="3"/>
          </p:cNvCxnSpPr>
          <p:nvPr/>
        </p:nvCxnSpPr>
        <p:spPr>
          <a:xfrm flipH="1">
            <a:off x="8979905" y="2992042"/>
            <a:ext cx="2842763" cy="94578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p:cNvCxnSpPr>
            <a:stCxn id="13" idx="2"/>
            <a:endCxn id="12" idx="3"/>
          </p:cNvCxnSpPr>
          <p:nvPr/>
        </p:nvCxnSpPr>
        <p:spPr>
          <a:xfrm flipH="1">
            <a:off x="9306918" y="2992042"/>
            <a:ext cx="2515750" cy="222001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5404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875211"/>
            <a:ext cx="6865378" cy="2554545"/>
          </a:xfrm>
          <a:prstGeom prst="rect">
            <a:avLst/>
          </a:prstGeom>
        </p:spPr>
        <p:txBody>
          <a:bodyPr wrap="square">
            <a:spAutoFit/>
          </a:bodyPr>
          <a:lstStyle/>
          <a:p>
            <a:r>
              <a:rPr lang="es-MX" sz="2000" b="0" i="0" dirty="0" smtClean="0">
                <a:solidFill>
                  <a:srgbClr val="333333"/>
                </a:solidFill>
                <a:effectLst/>
                <a:latin typeface="Arial" panose="020B0604020202020204" pitchFamily="34" charset="0"/>
                <a:cs typeface="Arial" panose="020B0604020202020204" pitchFamily="34" charset="0"/>
              </a:rPr>
              <a:t>Otro término que encontrarás frecuentemente es el número de </a:t>
            </a:r>
            <a:r>
              <a:rPr lang="es-MX" sz="2000" b="1" i="1" dirty="0" smtClean="0">
                <a:solidFill>
                  <a:srgbClr val="333333"/>
                </a:solidFill>
                <a:effectLst/>
                <a:latin typeface="Arial" panose="020B0604020202020204" pitchFamily="34" charset="0"/>
                <a:cs typeface="Arial" panose="020B0604020202020204" pitchFamily="34" charset="0"/>
              </a:rPr>
              <a:t>opus</a:t>
            </a:r>
            <a:r>
              <a:rPr lang="es-MX" sz="2000" b="0" i="0" dirty="0" smtClean="0">
                <a:solidFill>
                  <a:srgbClr val="333333"/>
                </a:solidFill>
                <a:effectLst/>
                <a:latin typeface="Arial" panose="020B0604020202020204" pitchFamily="34" charset="0"/>
                <a:cs typeface="Arial" panose="020B0604020202020204" pitchFamily="34" charset="0"/>
              </a:rPr>
              <a:t>,  palabra que en latín que significa obra, y se refiere principalmente a una creación musical pero también puede referirse a una obra realizada por un escritor, poeta o creador de cualquier otra disciplina artística. Algunos compositores utilizan otras iniciales que representan el catálogo cronológico. Por ejemplo el catálogo más popular de Bach es el BWV, o el de Mozart el KV.</a:t>
            </a:r>
          </a:p>
        </p:txBody>
      </p:sp>
      <p:sp>
        <p:nvSpPr>
          <p:cNvPr id="3" name="Rectángulo 2"/>
          <p:cNvSpPr/>
          <p:nvPr/>
        </p:nvSpPr>
        <p:spPr>
          <a:xfrm>
            <a:off x="-26126" y="3814354"/>
            <a:ext cx="6891505" cy="2554545"/>
          </a:xfrm>
          <a:prstGeom prst="rect">
            <a:avLst/>
          </a:prstGeom>
        </p:spPr>
        <p:txBody>
          <a:bodyPr wrap="square">
            <a:spAutoFit/>
          </a:bodyPr>
          <a:lstStyle/>
          <a:p>
            <a:r>
              <a:rPr lang="es-MX" sz="2000" b="0" i="0" dirty="0" smtClean="0">
                <a:solidFill>
                  <a:srgbClr val="333333"/>
                </a:solidFill>
                <a:effectLst/>
                <a:latin typeface="Arial" panose="020B0604020202020204" pitchFamily="34" charset="0"/>
                <a:cs typeface="Arial" panose="020B0604020202020204" pitchFamily="34" charset="0"/>
              </a:rPr>
              <a:t>El </a:t>
            </a:r>
            <a:r>
              <a:rPr lang="es-MX" sz="2000" b="1" i="0" dirty="0" smtClean="0">
                <a:solidFill>
                  <a:srgbClr val="333333"/>
                </a:solidFill>
                <a:effectLst/>
                <a:latin typeface="Arial" panose="020B0604020202020204" pitchFamily="34" charset="0"/>
                <a:cs typeface="Arial" panose="020B0604020202020204" pitchFamily="34" charset="0"/>
              </a:rPr>
              <a:t>arreglo musical </a:t>
            </a:r>
            <a:r>
              <a:rPr lang="es-MX" sz="2000" b="0" i="0" dirty="0" smtClean="0">
                <a:solidFill>
                  <a:srgbClr val="333333"/>
                </a:solidFill>
                <a:effectLst/>
                <a:latin typeface="Arial" panose="020B0604020202020204" pitchFamily="34" charset="0"/>
                <a:cs typeface="Arial" panose="020B0604020202020204" pitchFamily="34" charset="0"/>
              </a:rPr>
              <a:t>ocurre cuando un arreglista toma una obra que normalmente no es de su autoría, es decir que no la compuso él mismo, y la adapta a una instrumentación distinta de la original. La partitura presenta toda esta información necesaria para poder estudiar y eventualmente interpretar la obra:</a:t>
            </a:r>
          </a:p>
          <a:p>
            <a:r>
              <a:rPr lang="es-MX" sz="2000" dirty="0" smtClean="0">
                <a:latin typeface="Arial" panose="020B0604020202020204" pitchFamily="34" charset="0"/>
                <a:cs typeface="Arial" panose="020B0604020202020204" pitchFamily="34" charset="0"/>
              </a:rPr>
              <a:t/>
            </a:r>
            <a:br>
              <a:rPr lang="es-MX" sz="2000" dirty="0" smtClean="0">
                <a:latin typeface="Arial" panose="020B0604020202020204" pitchFamily="34" charset="0"/>
                <a:cs typeface="Arial" panose="020B0604020202020204" pitchFamily="34" charset="0"/>
              </a:rPr>
            </a:br>
            <a:endParaRPr lang="es-MX" sz="2000" dirty="0">
              <a:latin typeface="Arial" panose="020B0604020202020204" pitchFamily="34" charset="0"/>
              <a:cs typeface="Arial" panose="020B0604020202020204" pitchFamily="34" charset="0"/>
            </a:endParaRPr>
          </a:p>
        </p:txBody>
      </p:sp>
      <p:sp>
        <p:nvSpPr>
          <p:cNvPr id="4" name="Rectángulo 3"/>
          <p:cNvSpPr/>
          <p:nvPr/>
        </p:nvSpPr>
        <p:spPr>
          <a:xfrm>
            <a:off x="6865378" y="4574678"/>
            <a:ext cx="2077813" cy="400110"/>
          </a:xfrm>
          <a:prstGeom prst="rect">
            <a:avLst/>
          </a:prstGeom>
        </p:spPr>
        <p:txBody>
          <a:bodyPr wrap="none">
            <a:spAutoFit/>
          </a:bodyPr>
          <a:lstStyle/>
          <a:p>
            <a:r>
              <a:rPr lang="es-MX" sz="2000" b="1" i="0" dirty="0" smtClean="0">
                <a:solidFill>
                  <a:srgbClr val="333333"/>
                </a:solidFill>
                <a:effectLst/>
                <a:latin typeface="Arial" panose="020B0604020202020204" pitchFamily="34" charset="0"/>
                <a:cs typeface="Arial" panose="020B0604020202020204" pitchFamily="34" charset="0"/>
              </a:rPr>
              <a:t>arreglo musical</a:t>
            </a:r>
            <a:endParaRPr lang="es-MX" sz="2000" dirty="0">
              <a:latin typeface="Arial" panose="020B0604020202020204" pitchFamily="34" charset="0"/>
              <a:cs typeface="Arial" panose="020B0604020202020204" pitchFamily="34" charset="0"/>
            </a:endParaRPr>
          </a:p>
        </p:txBody>
      </p:sp>
      <p:sp>
        <p:nvSpPr>
          <p:cNvPr id="5" name="Rectángulo 4"/>
          <p:cNvSpPr/>
          <p:nvPr/>
        </p:nvSpPr>
        <p:spPr>
          <a:xfrm>
            <a:off x="7283432" y="1952428"/>
            <a:ext cx="798617" cy="400110"/>
          </a:xfrm>
          <a:prstGeom prst="rect">
            <a:avLst/>
          </a:prstGeom>
        </p:spPr>
        <p:txBody>
          <a:bodyPr wrap="none">
            <a:spAutoFit/>
          </a:bodyPr>
          <a:lstStyle/>
          <a:p>
            <a:r>
              <a:rPr lang="es-MX" sz="2000" b="1" i="1" dirty="0" smtClean="0">
                <a:solidFill>
                  <a:srgbClr val="333333"/>
                </a:solidFill>
                <a:effectLst/>
                <a:latin typeface="Arial" panose="020B0604020202020204" pitchFamily="34" charset="0"/>
                <a:cs typeface="Arial" panose="020B0604020202020204" pitchFamily="34" charset="0"/>
              </a:rPr>
              <a:t>opus</a:t>
            </a:r>
            <a:endParaRPr lang="es-MX" sz="2000" dirty="0">
              <a:latin typeface="Arial" panose="020B0604020202020204" pitchFamily="34" charset="0"/>
              <a:cs typeface="Arial" panose="020B0604020202020204" pitchFamily="34" charset="0"/>
            </a:endParaRPr>
          </a:p>
        </p:txBody>
      </p:sp>
      <p:sp>
        <p:nvSpPr>
          <p:cNvPr id="6" name="Rectángulo 5"/>
          <p:cNvSpPr/>
          <p:nvPr/>
        </p:nvSpPr>
        <p:spPr>
          <a:xfrm>
            <a:off x="9550731" y="2715403"/>
            <a:ext cx="2685351" cy="369332"/>
          </a:xfrm>
          <a:prstGeom prst="rect">
            <a:avLst/>
          </a:prstGeom>
        </p:spPr>
        <p:txBody>
          <a:bodyPr wrap="none">
            <a:spAutoFit/>
          </a:bodyPr>
          <a:lstStyle/>
          <a:p>
            <a:r>
              <a:rPr lang="es-MX" b="1" i="0" dirty="0" smtClean="0">
                <a:solidFill>
                  <a:srgbClr val="333333"/>
                </a:solidFill>
                <a:effectLst/>
                <a:latin typeface="Open Sans"/>
              </a:rPr>
              <a:t>El vocabulario musical</a:t>
            </a:r>
            <a:endParaRPr lang="es-MX" dirty="0"/>
          </a:p>
        </p:txBody>
      </p:sp>
      <p:cxnSp>
        <p:nvCxnSpPr>
          <p:cNvPr id="8" name="Conector recto de flecha 7"/>
          <p:cNvCxnSpPr>
            <a:stCxn id="6" idx="1"/>
            <a:endCxn id="5" idx="3"/>
          </p:cNvCxnSpPr>
          <p:nvPr/>
        </p:nvCxnSpPr>
        <p:spPr>
          <a:xfrm flipH="1" flipV="1">
            <a:off x="8082049" y="2152483"/>
            <a:ext cx="1468682" cy="74758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a:stCxn id="6" idx="1"/>
            <a:endCxn id="4" idx="0"/>
          </p:cNvCxnSpPr>
          <p:nvPr/>
        </p:nvCxnSpPr>
        <p:spPr>
          <a:xfrm flipH="1">
            <a:off x="7904285" y="2900069"/>
            <a:ext cx="1646446" cy="167460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4444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2063931"/>
            <a:ext cx="12192000" cy="4616648"/>
          </a:xfrm>
          <a:prstGeom prst="rect">
            <a:avLst/>
          </a:prstGeom>
        </p:spPr>
        <p:txBody>
          <a:bodyPr wrap="square">
            <a:spAutoFit/>
          </a:bodyPr>
          <a:lstStyle/>
          <a:p>
            <a:pPr fontAlgn="base"/>
            <a:r>
              <a:rPr lang="es-MX" sz="1400" b="0" i="0" dirty="0" smtClean="0">
                <a:solidFill>
                  <a:srgbClr val="333333"/>
                </a:solidFill>
                <a:effectLst/>
                <a:latin typeface="Arial" panose="020B0604020202020204" pitchFamily="34" charset="0"/>
                <a:cs typeface="Arial" panose="020B0604020202020204" pitchFamily="34" charset="0"/>
              </a:rPr>
              <a:t>1. Nunca se debe llegar tarde a un concierto. Usualmente no se deja entrar a las personas que llegan tarde. Deben esperar hasta que haya una pausa para poder entrar y ocupar sus localidades.</a:t>
            </a:r>
          </a:p>
          <a:p>
            <a:pPr fontAlgn="base"/>
            <a:r>
              <a:rPr lang="es-MX" sz="1400" b="0" i="0" dirty="0" smtClean="0">
                <a:solidFill>
                  <a:srgbClr val="333333"/>
                </a:solidFill>
                <a:effectLst/>
                <a:latin typeface="Arial" panose="020B0604020202020204" pitchFamily="34" charset="0"/>
                <a:cs typeface="Arial" panose="020B0604020202020204" pitchFamily="34" charset="0"/>
              </a:rPr>
              <a:t>2. No se puede entrar en tropel o todos en masa cuando suena el timbre de aviso de comienzo del concierto.</a:t>
            </a:r>
          </a:p>
          <a:p>
            <a:pPr fontAlgn="base"/>
            <a:r>
              <a:rPr lang="es-MX" sz="1400" b="0" i="0" dirty="0" smtClean="0">
                <a:solidFill>
                  <a:srgbClr val="333333"/>
                </a:solidFill>
                <a:effectLst/>
                <a:latin typeface="Arial" panose="020B0604020202020204" pitchFamily="34" charset="0"/>
                <a:cs typeface="Arial" panose="020B0604020202020204" pitchFamily="34" charset="0"/>
              </a:rPr>
              <a:t>3. No moverse demasiado o molestar a sus compañeros de localidad.</a:t>
            </a:r>
          </a:p>
          <a:p>
            <a:pPr fontAlgn="base"/>
            <a:r>
              <a:rPr lang="es-MX" sz="1400" b="0" i="0" dirty="0" smtClean="0">
                <a:solidFill>
                  <a:srgbClr val="333333"/>
                </a:solidFill>
                <a:effectLst/>
                <a:latin typeface="Arial" panose="020B0604020202020204" pitchFamily="34" charset="0"/>
                <a:cs typeface="Arial" panose="020B0604020202020204" pitchFamily="34" charset="0"/>
              </a:rPr>
              <a:t>4. Si hay tos persistente, estornudos o cualquier otro tipo de manifestación algo ruidosa, lo mejor que puede hacer es salir un momento.</a:t>
            </a:r>
          </a:p>
          <a:p>
            <a:pPr fontAlgn="base"/>
            <a:r>
              <a:rPr lang="es-MX" sz="1400" b="0" i="0" dirty="0" smtClean="0">
                <a:solidFill>
                  <a:srgbClr val="333333"/>
                </a:solidFill>
                <a:effectLst/>
                <a:latin typeface="Arial" panose="020B0604020202020204" pitchFamily="34" charset="0"/>
                <a:cs typeface="Arial" panose="020B0604020202020204" pitchFamily="34" charset="0"/>
              </a:rPr>
              <a:t>5. No hablar, no burlarse o se hace cualquier otro ruido en medio del concierto.</a:t>
            </a:r>
          </a:p>
          <a:p>
            <a:pPr fontAlgn="base"/>
            <a:r>
              <a:rPr lang="es-MX" sz="1400" b="0" i="0" dirty="0" smtClean="0">
                <a:solidFill>
                  <a:srgbClr val="333333"/>
                </a:solidFill>
                <a:effectLst/>
                <a:latin typeface="Arial" panose="020B0604020202020204" pitchFamily="34" charset="0"/>
                <a:cs typeface="Arial" panose="020B0604020202020204" pitchFamily="34" charset="0"/>
              </a:rPr>
              <a:t>6. Tampoco es correcto comer nada durante el concierto. La butaca es para sentarse y escuchar el concierto, no para hacer un Picnic.</a:t>
            </a:r>
          </a:p>
          <a:p>
            <a:pPr fontAlgn="base"/>
            <a:r>
              <a:rPr lang="es-MX" sz="1400" b="0" i="0" dirty="0" smtClean="0">
                <a:solidFill>
                  <a:srgbClr val="333333"/>
                </a:solidFill>
                <a:effectLst/>
                <a:latin typeface="Arial" panose="020B0604020202020204" pitchFamily="34" charset="0"/>
                <a:cs typeface="Arial" panose="020B0604020202020204" pitchFamily="34" charset="0"/>
              </a:rPr>
              <a:t>7. Está prohibido fumar</a:t>
            </a:r>
          </a:p>
          <a:p>
            <a:pPr fontAlgn="base"/>
            <a:r>
              <a:rPr lang="es-MX" sz="1400" b="0" i="0" dirty="0" smtClean="0">
                <a:solidFill>
                  <a:srgbClr val="333333"/>
                </a:solidFill>
                <a:effectLst/>
                <a:latin typeface="Arial" panose="020B0604020202020204" pitchFamily="34" charset="0"/>
                <a:cs typeface="Arial" panose="020B0604020202020204" pitchFamily="34" charset="0"/>
              </a:rPr>
              <a:t>8. Debe aplaudir solamente cuando termine la ejecución de cada pieza o cada tramo de la obra. No se puede interrumpir la representación o ejecución de una obra con aplausos o gritos. Seguir a los demás si no sabe cuándo aplaudir.</a:t>
            </a:r>
          </a:p>
          <a:p>
            <a:pPr fontAlgn="base"/>
            <a:r>
              <a:rPr lang="es-MX" sz="1400" b="0" i="0" dirty="0" smtClean="0">
                <a:solidFill>
                  <a:srgbClr val="333333"/>
                </a:solidFill>
                <a:effectLst/>
                <a:latin typeface="Arial" panose="020B0604020202020204" pitchFamily="34" charset="0"/>
                <a:cs typeface="Arial" panose="020B0604020202020204" pitchFamily="34" charset="0"/>
              </a:rPr>
              <a:t>9. No son recomendables los gritos efusivos.</a:t>
            </a:r>
          </a:p>
          <a:p>
            <a:pPr fontAlgn="base"/>
            <a:r>
              <a:rPr lang="es-MX" sz="1400" b="0" i="0" dirty="0" smtClean="0">
                <a:solidFill>
                  <a:srgbClr val="333333"/>
                </a:solidFill>
                <a:effectLst/>
                <a:latin typeface="Arial" panose="020B0604020202020204" pitchFamily="34" charset="0"/>
                <a:cs typeface="Arial" panose="020B0604020202020204" pitchFamily="34" charset="0"/>
              </a:rPr>
              <a:t>10. Cuando la ovación es muy prolongada, puede que el director de orquesta salga varias veces a saludar. Si la ovación se prolonga puede que se repita, si esto sucede, hay que guardar silencio.</a:t>
            </a:r>
          </a:p>
          <a:p>
            <a:pPr fontAlgn="base"/>
            <a:r>
              <a:rPr lang="es-MX" sz="1400" b="0" i="0" dirty="0" smtClean="0">
                <a:solidFill>
                  <a:srgbClr val="333333"/>
                </a:solidFill>
                <a:effectLst/>
                <a:latin typeface="Arial" panose="020B0604020202020204" pitchFamily="34" charset="0"/>
                <a:cs typeface="Arial" panose="020B0604020202020204" pitchFamily="34" charset="0"/>
              </a:rPr>
              <a:t>11. A la hora de abandonar el teatro o auditorio espere a que vayan saliendo los ocupantes de los asientos más cercanos a los pasillos y no quiera salir usted el primero si está en medio de una fila con varios asientos a su derecha y a su izquierda. Deje que salgan ellos primero.</a:t>
            </a:r>
          </a:p>
          <a:p>
            <a:pPr fontAlgn="base"/>
            <a:r>
              <a:rPr lang="es-MX" sz="1400" b="0" i="0" dirty="0" smtClean="0">
                <a:solidFill>
                  <a:srgbClr val="333333"/>
                </a:solidFill>
                <a:effectLst/>
                <a:latin typeface="Arial" panose="020B0604020202020204" pitchFamily="34" charset="0"/>
                <a:cs typeface="Arial" panose="020B0604020202020204" pitchFamily="34" charset="0"/>
              </a:rPr>
              <a:t>12. Por supuesto, no hay que quedarse hablando con amigos o conocidos en los pasillos. No hay que interrumpir el paso de la gente que quiere salir.</a:t>
            </a:r>
          </a:p>
          <a:p>
            <a:pPr fontAlgn="base"/>
            <a:r>
              <a:rPr lang="es-MX" sz="1400" b="0" i="0" dirty="0" smtClean="0">
                <a:solidFill>
                  <a:srgbClr val="333333"/>
                </a:solidFill>
                <a:effectLst/>
                <a:latin typeface="Arial" panose="020B0604020202020204" pitchFamily="34" charset="0"/>
                <a:cs typeface="Arial" panose="020B0604020202020204" pitchFamily="34" charset="0"/>
              </a:rPr>
              <a:t>13. A la entrada debe dar una propina al acomodador que le acompaña a su asiento. Y al salir, si hay guardarropa, puede dejar también una propina al recoger su abrigo.</a:t>
            </a:r>
          </a:p>
          <a:p>
            <a:pPr fontAlgn="base"/>
            <a:r>
              <a:rPr lang="es-MX" sz="1400" b="0" i="0" dirty="0" smtClean="0">
                <a:solidFill>
                  <a:srgbClr val="333333"/>
                </a:solidFill>
                <a:effectLst/>
                <a:latin typeface="Arial" panose="020B0604020202020204" pitchFamily="34" charset="0"/>
                <a:cs typeface="Arial" panose="020B0604020202020204" pitchFamily="34" charset="0"/>
              </a:rPr>
              <a:t>14. Tanto la entrada como la salida del teatro o auditorio debe ser silenciosa, ordenada y tranquila. Nada de prisas, carreras o voces.</a:t>
            </a:r>
          </a:p>
          <a:p>
            <a:r>
              <a:rPr lang="es-MX" sz="1400" b="0" i="0" u="sng" dirty="0" smtClean="0">
                <a:solidFill>
                  <a:srgbClr val="990000"/>
                </a:solidFill>
                <a:effectLst/>
                <a:latin typeface="Arial" panose="020B0604020202020204" pitchFamily="34" charset="0"/>
                <a:cs typeface="Arial" panose="020B0604020202020204" pitchFamily="34" charset="0"/>
                <a:hlinkClick r:id="rId2"/>
              </a:rPr>
              <a:t/>
            </a:r>
            <a:br>
              <a:rPr lang="es-MX" sz="1400" b="0" i="0" u="sng" dirty="0" smtClean="0">
                <a:solidFill>
                  <a:srgbClr val="990000"/>
                </a:solidFill>
                <a:effectLst/>
                <a:latin typeface="Arial" panose="020B0604020202020204" pitchFamily="34" charset="0"/>
                <a:cs typeface="Arial" panose="020B0604020202020204" pitchFamily="34" charset="0"/>
                <a:hlinkClick r:id="rId2"/>
              </a:rPr>
            </a:br>
            <a:endParaRPr lang="es-MX" sz="1400" dirty="0">
              <a:latin typeface="Arial" panose="020B0604020202020204" pitchFamily="34" charset="0"/>
              <a:cs typeface="Arial" panose="020B0604020202020204" pitchFamily="34" charset="0"/>
            </a:endParaRPr>
          </a:p>
        </p:txBody>
      </p:sp>
      <p:sp>
        <p:nvSpPr>
          <p:cNvPr id="3" name="CuadroTexto 2"/>
          <p:cNvSpPr txBox="1"/>
          <p:nvPr/>
        </p:nvSpPr>
        <p:spPr>
          <a:xfrm>
            <a:off x="0" y="1045028"/>
            <a:ext cx="2664822" cy="369332"/>
          </a:xfrm>
          <a:prstGeom prst="rect">
            <a:avLst/>
          </a:prstGeom>
          <a:noFill/>
        </p:spPr>
        <p:txBody>
          <a:bodyPr wrap="square" rtlCol="0">
            <a:spAutoFit/>
          </a:bodyPr>
          <a:lstStyle/>
          <a:p>
            <a:r>
              <a:rPr lang="es-MX" dirty="0" smtClean="0"/>
              <a:t>Reglas de una orquesta</a:t>
            </a:r>
            <a:endParaRPr lang="es-MX" dirty="0"/>
          </a:p>
        </p:txBody>
      </p:sp>
    </p:spTree>
    <p:extLst>
      <p:ext uri="{BB962C8B-B14F-4D97-AF65-F5344CB8AC3E}">
        <p14:creationId xmlns:p14="http://schemas.microsoft.com/office/powerpoint/2010/main" val="3310281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1"/>
            <a:ext cx="6178731" cy="6862591"/>
          </a:xfrm>
          <a:prstGeom prst="rect">
            <a:avLst/>
          </a:prstGeom>
        </p:spPr>
      </p:pic>
      <p:sp>
        <p:nvSpPr>
          <p:cNvPr id="3" name="CuadroTexto 2"/>
          <p:cNvSpPr txBox="1"/>
          <p:nvPr/>
        </p:nvSpPr>
        <p:spPr>
          <a:xfrm>
            <a:off x="0" y="3431294"/>
            <a:ext cx="2573383" cy="461665"/>
          </a:xfrm>
          <a:prstGeom prst="rect">
            <a:avLst/>
          </a:prstGeom>
          <a:solidFill>
            <a:schemeClr val="bg1"/>
          </a:solidFill>
        </p:spPr>
        <p:txBody>
          <a:bodyPr wrap="square" rtlCol="0">
            <a:spAutoFit/>
          </a:bodyPr>
          <a:lstStyle/>
          <a:p>
            <a:r>
              <a:rPr lang="es-MX" sz="2400" dirty="0" smtClean="0"/>
              <a:t>Orquesta </a:t>
            </a:r>
            <a:endParaRPr lang="es-MX" sz="2400" dirty="0"/>
          </a:p>
        </p:txBody>
      </p:sp>
      <p:sp>
        <p:nvSpPr>
          <p:cNvPr id="4" name="CuadroTexto 3"/>
          <p:cNvSpPr txBox="1"/>
          <p:nvPr/>
        </p:nvSpPr>
        <p:spPr>
          <a:xfrm>
            <a:off x="7197634" y="783771"/>
            <a:ext cx="2207623" cy="461665"/>
          </a:xfrm>
          <a:prstGeom prst="rect">
            <a:avLst/>
          </a:prstGeom>
          <a:noFill/>
        </p:spPr>
        <p:txBody>
          <a:bodyPr wrap="square" rtlCol="0">
            <a:spAutoFit/>
          </a:bodyPr>
          <a:lstStyle/>
          <a:p>
            <a:r>
              <a:rPr lang="es-MX" sz="2400" dirty="0" smtClean="0">
                <a:latin typeface="Arial" panose="020B0604020202020204" pitchFamily="34" charset="0"/>
                <a:cs typeface="Arial" panose="020B0604020202020204" pitchFamily="34" charset="0"/>
              </a:rPr>
              <a:t>publicaciones</a:t>
            </a:r>
            <a:endParaRPr lang="es-MX"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9592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7955280" cy="369332"/>
          </a:xfrm>
          <a:prstGeom prst="rect">
            <a:avLst/>
          </a:prstGeom>
        </p:spPr>
        <p:txBody>
          <a:bodyPr wrap="square">
            <a:spAutoFit/>
          </a:bodyPr>
          <a:lstStyle/>
          <a:p>
            <a:r>
              <a:rPr lang="es-MX" dirty="0" smtClean="0">
                <a:hlinkClick r:id="rId2"/>
              </a:rPr>
              <a:t>https://www.youtube.com/results?search_query=cathedrals+of+mourning+parts</a:t>
            </a:r>
            <a:endParaRPr lang="es-MX" dirty="0"/>
          </a:p>
        </p:txBody>
      </p:sp>
      <p:sp>
        <p:nvSpPr>
          <p:cNvPr id="5" name="Abrir llave 4"/>
          <p:cNvSpPr/>
          <p:nvPr/>
        </p:nvSpPr>
        <p:spPr>
          <a:xfrm rot="5400000">
            <a:off x="5514702" y="-4012476"/>
            <a:ext cx="600891" cy="12753707"/>
          </a:xfrm>
          <a:prstGeom prst="leftBrace">
            <a:avLst>
              <a:gd name="adj1" fmla="val 8333"/>
              <a:gd name="adj2" fmla="val 49786"/>
            </a:avLst>
          </a:prstGeom>
          <a:ln w="76200"/>
        </p:spPr>
        <p:style>
          <a:lnRef idx="2">
            <a:schemeClr val="dk1"/>
          </a:lnRef>
          <a:fillRef idx="0">
            <a:schemeClr val="dk1"/>
          </a:fillRef>
          <a:effectRef idx="1">
            <a:schemeClr val="dk1"/>
          </a:effectRef>
          <a:fontRef idx="minor">
            <a:schemeClr val="tx1"/>
          </a:fontRef>
        </p:style>
        <p:txBody>
          <a:bodyPr rtlCol="0" anchor="ctr"/>
          <a:lstStyle/>
          <a:p>
            <a:pPr algn="ctr"/>
            <a:endParaRPr lang="es-MX"/>
          </a:p>
        </p:txBody>
      </p:sp>
      <p:sp>
        <p:nvSpPr>
          <p:cNvPr id="7" name="Flecha derecha 6"/>
          <p:cNvSpPr/>
          <p:nvPr/>
        </p:nvSpPr>
        <p:spPr>
          <a:xfrm>
            <a:off x="0" y="2664823"/>
            <a:ext cx="12192001" cy="108421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ln>
                <a:solidFill>
                  <a:sysClr val="windowText" lastClr="000000"/>
                </a:solidFill>
              </a:ln>
              <a:solidFill>
                <a:sysClr val="windowText" lastClr="000000"/>
              </a:solidFill>
            </a:endParaRPr>
          </a:p>
        </p:txBody>
      </p:sp>
      <p:sp>
        <p:nvSpPr>
          <p:cNvPr id="8" name="CuadroTexto 7"/>
          <p:cNvSpPr txBox="1"/>
          <p:nvPr/>
        </p:nvSpPr>
        <p:spPr>
          <a:xfrm>
            <a:off x="5389237" y="1394153"/>
            <a:ext cx="1418337" cy="369332"/>
          </a:xfrm>
          <a:prstGeom prst="rect">
            <a:avLst/>
          </a:prstGeom>
          <a:noFill/>
        </p:spPr>
        <p:txBody>
          <a:bodyPr wrap="none" rtlCol="0">
            <a:spAutoFit/>
          </a:bodyPr>
          <a:lstStyle/>
          <a:p>
            <a:r>
              <a:rPr lang="es-MX" dirty="0" smtClean="0"/>
              <a:t>5:27 minutos</a:t>
            </a:r>
            <a:endParaRPr lang="es-MX" dirty="0"/>
          </a:p>
        </p:txBody>
      </p:sp>
      <p:sp>
        <p:nvSpPr>
          <p:cNvPr id="9" name="CuadroTexto 8"/>
          <p:cNvSpPr txBox="1"/>
          <p:nvPr/>
        </p:nvSpPr>
        <p:spPr>
          <a:xfrm rot="16200000">
            <a:off x="588051" y="5003680"/>
            <a:ext cx="1289134" cy="584775"/>
          </a:xfrm>
          <a:prstGeom prst="rect">
            <a:avLst/>
          </a:prstGeom>
          <a:noFill/>
        </p:spPr>
        <p:txBody>
          <a:bodyPr wrap="none" rtlCol="0">
            <a:spAutoFit/>
          </a:bodyPr>
          <a:lstStyle/>
          <a:p>
            <a:pPr algn="ctr"/>
            <a:r>
              <a:rPr lang="es-MX" sz="1600" dirty="0" smtClean="0">
                <a:latin typeface="Arial" panose="020B0604020202020204" pitchFamily="34" charset="0"/>
                <a:cs typeface="Arial" panose="020B0604020202020204" pitchFamily="34" charset="0"/>
              </a:rPr>
              <a:t>0:19 - 0:38</a:t>
            </a:r>
          </a:p>
          <a:p>
            <a:pPr algn="ctr"/>
            <a:r>
              <a:rPr lang="es-MX" sz="1600" dirty="0" smtClean="0">
                <a:latin typeface="Arial" panose="020B0604020202020204" pitchFamily="34" charset="0"/>
                <a:cs typeface="Arial" panose="020B0604020202020204" pitchFamily="34" charset="0"/>
              </a:rPr>
              <a:t>introducción</a:t>
            </a:r>
            <a:endParaRPr lang="es-MX" sz="1600" dirty="0">
              <a:latin typeface="Arial" panose="020B0604020202020204" pitchFamily="34" charset="0"/>
              <a:cs typeface="Arial" panose="020B0604020202020204" pitchFamily="34" charset="0"/>
            </a:endParaRPr>
          </a:p>
        </p:txBody>
      </p:sp>
      <p:sp>
        <p:nvSpPr>
          <p:cNvPr id="21" name="Cerrar llave 20"/>
          <p:cNvSpPr/>
          <p:nvPr/>
        </p:nvSpPr>
        <p:spPr>
          <a:xfrm rot="5400000">
            <a:off x="815303" y="3487781"/>
            <a:ext cx="834628" cy="813035"/>
          </a:xfrm>
          <a:prstGeom prst="rightBrace">
            <a:avLst/>
          </a:prstGeom>
          <a:solidFill>
            <a:schemeClr val="bg1"/>
          </a:solidFill>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22" name="Abrir llave 21"/>
          <p:cNvSpPr/>
          <p:nvPr/>
        </p:nvSpPr>
        <p:spPr>
          <a:xfrm rot="16200000">
            <a:off x="1902676" y="3241290"/>
            <a:ext cx="803366" cy="1306013"/>
          </a:xfrm>
          <a:prstGeom prst="leftBrace">
            <a:avLst/>
          </a:prstGeom>
          <a:solidFill>
            <a:schemeClr val="bg1"/>
          </a:solidFill>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23" name="CuadroTexto 22"/>
          <p:cNvSpPr txBox="1"/>
          <p:nvPr/>
        </p:nvSpPr>
        <p:spPr>
          <a:xfrm rot="16200000">
            <a:off x="1698264" y="4936065"/>
            <a:ext cx="1212190" cy="584775"/>
          </a:xfrm>
          <a:prstGeom prst="rect">
            <a:avLst/>
          </a:prstGeom>
          <a:noFill/>
        </p:spPr>
        <p:txBody>
          <a:bodyPr wrap="none" rtlCol="0">
            <a:spAutoFit/>
          </a:bodyPr>
          <a:lstStyle/>
          <a:p>
            <a:pPr algn="ctr"/>
            <a:r>
              <a:rPr lang="es-MX" sz="1600" dirty="0" smtClean="0">
                <a:latin typeface="Arial" panose="020B0604020202020204" pitchFamily="34" charset="0"/>
                <a:cs typeface="Arial" panose="020B0604020202020204" pitchFamily="34" charset="0"/>
              </a:rPr>
              <a:t>0:38 – 1:10</a:t>
            </a:r>
          </a:p>
          <a:p>
            <a:pPr algn="ctr"/>
            <a:r>
              <a:rPr lang="es-MX" sz="1600" dirty="0" smtClean="0">
                <a:latin typeface="Arial" panose="020B0604020202020204" pitchFamily="34" charset="0"/>
                <a:cs typeface="Arial" panose="020B0604020202020204" pitchFamily="34" charset="0"/>
              </a:rPr>
              <a:t>coro</a:t>
            </a:r>
            <a:endParaRPr lang="es-MX" sz="1600" dirty="0">
              <a:latin typeface="Arial" panose="020B0604020202020204" pitchFamily="34" charset="0"/>
              <a:cs typeface="Arial" panose="020B0604020202020204" pitchFamily="34" charset="0"/>
            </a:endParaRPr>
          </a:p>
        </p:txBody>
      </p:sp>
      <p:sp>
        <p:nvSpPr>
          <p:cNvPr id="24" name="CuadroTexto 23"/>
          <p:cNvSpPr txBox="1"/>
          <p:nvPr/>
        </p:nvSpPr>
        <p:spPr>
          <a:xfrm rot="16200000">
            <a:off x="3119536" y="4913624"/>
            <a:ext cx="1167306" cy="584775"/>
          </a:xfrm>
          <a:prstGeom prst="rect">
            <a:avLst/>
          </a:prstGeom>
          <a:noFill/>
        </p:spPr>
        <p:txBody>
          <a:bodyPr wrap="none" rtlCol="0">
            <a:spAutoFit/>
          </a:bodyPr>
          <a:lstStyle/>
          <a:p>
            <a:pPr algn="ctr"/>
            <a:r>
              <a:rPr lang="es-MX" sz="1600" dirty="0" smtClean="0">
                <a:latin typeface="Arial" panose="020B0604020202020204" pitchFamily="34" charset="0"/>
                <a:cs typeface="Arial" panose="020B0604020202020204" pitchFamily="34" charset="0"/>
              </a:rPr>
              <a:t>1:10 - 1:47</a:t>
            </a:r>
          </a:p>
          <a:p>
            <a:pPr algn="ctr"/>
            <a:r>
              <a:rPr lang="es-MX" sz="1600" dirty="0" smtClean="0">
                <a:latin typeface="Arial" panose="020B0604020202020204" pitchFamily="34" charset="0"/>
                <a:cs typeface="Arial" panose="020B0604020202020204" pitchFamily="34" charset="0"/>
              </a:rPr>
              <a:t>Estrofa 1</a:t>
            </a:r>
            <a:endParaRPr lang="es-MX" sz="1600" dirty="0">
              <a:latin typeface="Arial" panose="020B0604020202020204" pitchFamily="34" charset="0"/>
              <a:cs typeface="Arial" panose="020B0604020202020204" pitchFamily="34" charset="0"/>
            </a:endParaRPr>
          </a:p>
        </p:txBody>
      </p:sp>
      <p:sp>
        <p:nvSpPr>
          <p:cNvPr id="25" name="Abrir llave 24"/>
          <p:cNvSpPr/>
          <p:nvPr/>
        </p:nvSpPr>
        <p:spPr>
          <a:xfrm rot="16200000">
            <a:off x="3289533" y="3160446"/>
            <a:ext cx="827314" cy="1491648"/>
          </a:xfrm>
          <a:prstGeom prst="leftBrace">
            <a:avLst/>
          </a:prstGeom>
          <a:solidFill>
            <a:schemeClr val="bg1"/>
          </a:solidFill>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26" name="Abrir llave 25"/>
          <p:cNvSpPr/>
          <p:nvPr/>
        </p:nvSpPr>
        <p:spPr>
          <a:xfrm rot="16200000">
            <a:off x="4682040" y="3273850"/>
            <a:ext cx="839962" cy="1306012"/>
          </a:xfrm>
          <a:prstGeom prst="leftBrace">
            <a:avLst/>
          </a:prstGeom>
          <a:solidFill>
            <a:schemeClr val="bg1"/>
          </a:solidFill>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27" name="CuadroTexto 26"/>
          <p:cNvSpPr txBox="1"/>
          <p:nvPr/>
        </p:nvSpPr>
        <p:spPr>
          <a:xfrm rot="16200000">
            <a:off x="4495925" y="4936065"/>
            <a:ext cx="1212190" cy="584775"/>
          </a:xfrm>
          <a:prstGeom prst="rect">
            <a:avLst/>
          </a:prstGeom>
          <a:noFill/>
        </p:spPr>
        <p:txBody>
          <a:bodyPr wrap="none" rtlCol="0">
            <a:spAutoFit/>
          </a:bodyPr>
          <a:lstStyle/>
          <a:p>
            <a:pPr algn="ctr"/>
            <a:r>
              <a:rPr lang="es-MX" sz="1600" dirty="0" smtClean="0">
                <a:latin typeface="Arial" panose="020B0604020202020204" pitchFamily="34" charset="0"/>
                <a:cs typeface="Arial" panose="020B0604020202020204" pitchFamily="34" charset="0"/>
              </a:rPr>
              <a:t>1:47 – 2:06</a:t>
            </a:r>
          </a:p>
          <a:p>
            <a:pPr algn="ctr"/>
            <a:r>
              <a:rPr lang="es-MX" sz="1600" dirty="0" smtClean="0">
                <a:latin typeface="Arial" panose="020B0604020202020204" pitchFamily="34" charset="0"/>
                <a:cs typeface="Arial" panose="020B0604020202020204" pitchFamily="34" charset="0"/>
              </a:rPr>
              <a:t>coro</a:t>
            </a:r>
            <a:endParaRPr lang="es-MX" sz="1600" dirty="0">
              <a:latin typeface="Arial" panose="020B0604020202020204" pitchFamily="34" charset="0"/>
              <a:cs typeface="Arial" panose="020B0604020202020204" pitchFamily="34" charset="0"/>
            </a:endParaRPr>
          </a:p>
        </p:txBody>
      </p:sp>
      <p:sp>
        <p:nvSpPr>
          <p:cNvPr id="28" name="CuadroTexto 27"/>
          <p:cNvSpPr txBox="1"/>
          <p:nvPr/>
        </p:nvSpPr>
        <p:spPr>
          <a:xfrm rot="16200000">
            <a:off x="5980879" y="4967699"/>
            <a:ext cx="1296302" cy="584775"/>
          </a:xfrm>
          <a:prstGeom prst="rect">
            <a:avLst/>
          </a:prstGeom>
          <a:noFill/>
        </p:spPr>
        <p:txBody>
          <a:bodyPr wrap="square" rtlCol="0">
            <a:spAutoFit/>
          </a:bodyPr>
          <a:lstStyle/>
          <a:p>
            <a:pPr algn="ctr"/>
            <a:r>
              <a:rPr lang="es-MX" sz="1600" dirty="0" smtClean="0">
                <a:latin typeface="Arial" panose="020B0604020202020204" pitchFamily="34" charset="0"/>
                <a:cs typeface="Arial" panose="020B0604020202020204" pitchFamily="34" charset="0"/>
              </a:rPr>
              <a:t>2:06 – 3:55</a:t>
            </a:r>
          </a:p>
          <a:p>
            <a:pPr algn="ctr"/>
            <a:r>
              <a:rPr lang="es-MX" sz="1600" dirty="0" smtClean="0">
                <a:latin typeface="Arial" panose="020B0604020202020204" pitchFamily="34" charset="0"/>
                <a:cs typeface="Arial" panose="020B0604020202020204" pitchFamily="34" charset="0"/>
              </a:rPr>
              <a:t>Estrofa 2</a:t>
            </a:r>
            <a:endParaRPr lang="es-MX" sz="1600" dirty="0">
              <a:latin typeface="Arial" panose="020B0604020202020204" pitchFamily="34" charset="0"/>
              <a:cs typeface="Arial" panose="020B0604020202020204" pitchFamily="34" charset="0"/>
            </a:endParaRPr>
          </a:p>
        </p:txBody>
      </p:sp>
      <p:sp>
        <p:nvSpPr>
          <p:cNvPr id="29" name="Abrir llave 28"/>
          <p:cNvSpPr/>
          <p:nvPr/>
        </p:nvSpPr>
        <p:spPr>
          <a:xfrm rot="16200000">
            <a:off x="6182018" y="3092104"/>
            <a:ext cx="853028" cy="1682570"/>
          </a:xfrm>
          <a:prstGeom prst="leftBrace">
            <a:avLst/>
          </a:prstGeom>
          <a:solidFill>
            <a:schemeClr val="bg1"/>
          </a:solidFill>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30" name="CuadroTexto 29"/>
          <p:cNvSpPr txBox="1"/>
          <p:nvPr/>
        </p:nvSpPr>
        <p:spPr>
          <a:xfrm rot="16200000">
            <a:off x="7579591" y="5031056"/>
            <a:ext cx="1423022" cy="584775"/>
          </a:xfrm>
          <a:prstGeom prst="rect">
            <a:avLst/>
          </a:prstGeom>
          <a:noFill/>
        </p:spPr>
        <p:txBody>
          <a:bodyPr wrap="square" rtlCol="0">
            <a:spAutoFit/>
          </a:bodyPr>
          <a:lstStyle/>
          <a:p>
            <a:pPr algn="ctr"/>
            <a:r>
              <a:rPr lang="es-MX" sz="1600" dirty="0" smtClean="0">
                <a:latin typeface="Arial" panose="020B0604020202020204" pitchFamily="34" charset="0"/>
                <a:cs typeface="Arial" panose="020B0604020202020204" pitchFamily="34" charset="0"/>
              </a:rPr>
              <a:t>3:55 - 4:16</a:t>
            </a:r>
          </a:p>
          <a:p>
            <a:pPr algn="ctr"/>
            <a:r>
              <a:rPr lang="es-MX" sz="1600" dirty="0" smtClean="0">
                <a:latin typeface="Arial" panose="020B0604020202020204" pitchFamily="34" charset="0"/>
                <a:cs typeface="Arial" panose="020B0604020202020204" pitchFamily="34" charset="0"/>
              </a:rPr>
              <a:t>coro</a:t>
            </a:r>
            <a:endParaRPr lang="es-MX" sz="1600" dirty="0">
              <a:latin typeface="Arial" panose="020B0604020202020204" pitchFamily="34" charset="0"/>
              <a:cs typeface="Arial" panose="020B0604020202020204" pitchFamily="34" charset="0"/>
            </a:endParaRPr>
          </a:p>
        </p:txBody>
      </p:sp>
      <p:sp>
        <p:nvSpPr>
          <p:cNvPr id="31" name="Abrir llave 30"/>
          <p:cNvSpPr/>
          <p:nvPr/>
        </p:nvSpPr>
        <p:spPr>
          <a:xfrm rot="16200000">
            <a:off x="7864588" y="3112947"/>
            <a:ext cx="853028" cy="1682570"/>
          </a:xfrm>
          <a:prstGeom prst="leftBrace">
            <a:avLst/>
          </a:prstGeom>
          <a:solidFill>
            <a:schemeClr val="bg1"/>
          </a:solidFill>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32" name="Abrir llave 31"/>
          <p:cNvSpPr/>
          <p:nvPr/>
        </p:nvSpPr>
        <p:spPr>
          <a:xfrm rot="16200000">
            <a:off x="9547158" y="3064985"/>
            <a:ext cx="853028" cy="1682570"/>
          </a:xfrm>
          <a:prstGeom prst="leftBrace">
            <a:avLst/>
          </a:prstGeom>
          <a:solidFill>
            <a:schemeClr val="bg1"/>
          </a:solidFill>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33" name="CuadroTexto 32"/>
          <p:cNvSpPr txBox="1"/>
          <p:nvPr/>
        </p:nvSpPr>
        <p:spPr>
          <a:xfrm rot="16200000">
            <a:off x="9325520" y="4936065"/>
            <a:ext cx="1296302" cy="584775"/>
          </a:xfrm>
          <a:prstGeom prst="rect">
            <a:avLst/>
          </a:prstGeom>
          <a:noFill/>
        </p:spPr>
        <p:txBody>
          <a:bodyPr wrap="square" rtlCol="0">
            <a:spAutoFit/>
          </a:bodyPr>
          <a:lstStyle/>
          <a:p>
            <a:pPr algn="ctr"/>
            <a:r>
              <a:rPr lang="es-MX" sz="1600" dirty="0">
                <a:latin typeface="Arial" panose="020B0604020202020204" pitchFamily="34" charset="0"/>
                <a:cs typeface="Arial" panose="020B0604020202020204" pitchFamily="34" charset="0"/>
              </a:rPr>
              <a:t>3</a:t>
            </a:r>
            <a:r>
              <a:rPr lang="es-MX" sz="1600" dirty="0" smtClean="0">
                <a:latin typeface="Arial" panose="020B0604020202020204" pitchFamily="34" charset="0"/>
                <a:cs typeface="Arial" panose="020B0604020202020204" pitchFamily="34" charset="0"/>
              </a:rPr>
              <a:t>:16 – 5:00</a:t>
            </a:r>
          </a:p>
          <a:p>
            <a:pPr algn="ctr"/>
            <a:r>
              <a:rPr lang="es-MX" sz="1600" dirty="0" smtClean="0">
                <a:latin typeface="Arial" panose="020B0604020202020204" pitchFamily="34" charset="0"/>
                <a:cs typeface="Arial" panose="020B0604020202020204" pitchFamily="34" charset="0"/>
              </a:rPr>
              <a:t>Estrofa final</a:t>
            </a:r>
            <a:endParaRPr lang="es-MX" sz="1600" dirty="0">
              <a:latin typeface="Arial" panose="020B0604020202020204" pitchFamily="34" charset="0"/>
              <a:cs typeface="Arial" panose="020B0604020202020204" pitchFamily="34" charset="0"/>
            </a:endParaRPr>
          </a:p>
        </p:txBody>
      </p:sp>
      <p:sp>
        <p:nvSpPr>
          <p:cNvPr id="34" name="Cerrar llave 33"/>
          <p:cNvSpPr/>
          <p:nvPr/>
        </p:nvSpPr>
        <p:spPr>
          <a:xfrm rot="5400000">
            <a:off x="2267" y="3468881"/>
            <a:ext cx="834628" cy="813035"/>
          </a:xfrm>
          <a:prstGeom prst="rightBrace">
            <a:avLst/>
          </a:prstGeom>
          <a:solidFill>
            <a:schemeClr val="bg1"/>
          </a:solidFill>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35" name="Cerrar llave 34"/>
          <p:cNvSpPr/>
          <p:nvPr/>
        </p:nvSpPr>
        <p:spPr>
          <a:xfrm rot="5400000">
            <a:off x="10835174" y="3503410"/>
            <a:ext cx="834628" cy="813035"/>
          </a:xfrm>
          <a:prstGeom prst="rightBrace">
            <a:avLst/>
          </a:prstGeom>
          <a:solidFill>
            <a:schemeClr val="bg1"/>
          </a:solidFill>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36" name="CuadroTexto 35"/>
          <p:cNvSpPr txBox="1"/>
          <p:nvPr/>
        </p:nvSpPr>
        <p:spPr>
          <a:xfrm rot="16200000">
            <a:off x="99621" y="4773038"/>
            <a:ext cx="639919" cy="338554"/>
          </a:xfrm>
          <a:prstGeom prst="rect">
            <a:avLst/>
          </a:prstGeom>
          <a:noFill/>
        </p:spPr>
        <p:txBody>
          <a:bodyPr wrap="none" rtlCol="0">
            <a:spAutoFit/>
          </a:bodyPr>
          <a:lstStyle/>
          <a:p>
            <a:pPr algn="ctr"/>
            <a:r>
              <a:rPr lang="es-MX" sz="1600" dirty="0" smtClean="0">
                <a:latin typeface="Arial" panose="020B0604020202020204" pitchFamily="34" charset="0"/>
                <a:cs typeface="Arial" panose="020B0604020202020204" pitchFamily="34" charset="0"/>
              </a:rPr>
              <a:t>nada</a:t>
            </a:r>
            <a:endParaRPr lang="es-MX" sz="1600" dirty="0">
              <a:latin typeface="Arial" panose="020B0604020202020204" pitchFamily="34" charset="0"/>
              <a:cs typeface="Arial" panose="020B0604020202020204" pitchFamily="34" charset="0"/>
            </a:endParaRPr>
          </a:p>
        </p:txBody>
      </p:sp>
      <p:sp>
        <p:nvSpPr>
          <p:cNvPr id="37" name="CuadroTexto 36"/>
          <p:cNvSpPr txBox="1"/>
          <p:nvPr/>
        </p:nvSpPr>
        <p:spPr>
          <a:xfrm rot="16200000">
            <a:off x="10932529" y="4773039"/>
            <a:ext cx="639919" cy="338554"/>
          </a:xfrm>
          <a:prstGeom prst="rect">
            <a:avLst/>
          </a:prstGeom>
          <a:noFill/>
        </p:spPr>
        <p:txBody>
          <a:bodyPr wrap="none" rtlCol="0">
            <a:spAutoFit/>
          </a:bodyPr>
          <a:lstStyle/>
          <a:p>
            <a:pPr algn="ctr"/>
            <a:r>
              <a:rPr lang="es-MX" sz="1600" dirty="0" smtClean="0">
                <a:latin typeface="Arial" panose="020B0604020202020204" pitchFamily="34" charset="0"/>
                <a:cs typeface="Arial" panose="020B0604020202020204" pitchFamily="34" charset="0"/>
              </a:rPr>
              <a:t>nada</a:t>
            </a:r>
            <a:endParaRPr lang="es-MX"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238967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377</Words>
  <Application>Microsoft Office PowerPoint</Application>
  <PresentationFormat>Panorámica</PresentationFormat>
  <Paragraphs>64</Paragraphs>
  <Slides>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vt:i4>
      </vt:variant>
    </vt:vector>
  </HeadingPairs>
  <TitlesOfParts>
    <vt:vector size="11" baseType="lpstr">
      <vt:lpstr>Arial</vt:lpstr>
      <vt:lpstr>Calibri</vt:lpstr>
      <vt:lpstr>Calibri Light</vt:lpstr>
      <vt:lpstr>Open Sans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jesus hernandez</dc:creator>
  <cp:lastModifiedBy>jesus hernandez</cp:lastModifiedBy>
  <cp:revision>10</cp:revision>
  <dcterms:created xsi:type="dcterms:W3CDTF">2020-02-15T23:23:41Z</dcterms:created>
  <dcterms:modified xsi:type="dcterms:W3CDTF">2020-02-16T01:29:49Z</dcterms:modified>
</cp:coreProperties>
</file>